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olors1.xml" ContentType="application/vnd.ms-office.chartcolorstyle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8" r:id="rId3"/>
    <p:sldId id="259" r:id="rId4"/>
    <p:sldId id="266" r:id="rId5"/>
    <p:sldId id="263" r:id="rId6"/>
    <p:sldId id="264" r:id="rId7"/>
    <p:sldId id="260" r:id="rId8"/>
    <p:sldId id="267" r:id="rId9"/>
    <p:sldId id="268" r:id="rId10"/>
    <p:sldId id="269" r:id="rId11"/>
    <p:sldId id="278" r:id="rId12"/>
    <p:sldId id="271" r:id="rId13"/>
    <p:sldId id="270" r:id="rId14"/>
    <p:sldId id="279" r:id="rId15"/>
    <p:sldId id="272" r:id="rId16"/>
    <p:sldId id="273" r:id="rId17"/>
    <p:sldId id="274" r:id="rId18"/>
    <p:sldId id="275" r:id="rId19"/>
    <p:sldId id="276" r:id="rId20"/>
    <p:sldId id="261" r:id="rId21"/>
    <p:sldId id="262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5DFFF"/>
    <a:srgbClr val="FCFCC4"/>
    <a:srgbClr val="F7BBF3"/>
    <a:srgbClr val="29E010"/>
    <a:srgbClr val="231AD4"/>
    <a:srgbClr val="5CA5F6"/>
    <a:srgbClr val="819AEB"/>
    <a:srgbClr val="6E8BE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34587" autoAdjust="0"/>
    <p:restoredTop sz="94943" autoAdjust="0"/>
  </p:normalViewPr>
  <p:slideViewPr>
    <p:cSldViewPr>
      <p:cViewPr varScale="1">
        <p:scale>
          <a:sx n="113" d="100"/>
          <a:sy n="113" d="100"/>
        </p:scale>
        <p:origin x="-150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2.xlsx"/><Relationship Id="rId4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2025 </a:t>
            </a:r>
            <a:r>
              <a:rPr lang="ru-RU" dirty="0"/>
              <a:t>рік</a:t>
            </a:r>
          </a:p>
        </c:rich>
      </c:tx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тис.грн.</c:v>
                </c:pt>
              </c:strCache>
            </c:strRef>
          </c:tx>
          <c:cat>
            <c:strRef>
              <c:f>Лист1!$A$2:$A$10</c:f>
              <c:strCache>
                <c:ptCount val="9"/>
                <c:pt idx="0">
                  <c:v>Апарат упр.</c:v>
                </c:pt>
                <c:pt idx="1">
                  <c:v>Освіта</c:v>
                </c:pt>
                <c:pt idx="2">
                  <c:v>Соц.захист</c:v>
                </c:pt>
                <c:pt idx="3">
                  <c:v>Культура</c:v>
                </c:pt>
                <c:pt idx="4">
                  <c:v>Охорона здор</c:v>
                </c:pt>
                <c:pt idx="5">
                  <c:v>ЖКГ</c:v>
                </c:pt>
                <c:pt idx="6">
                  <c:v>Економічна д-ть</c:v>
                </c:pt>
                <c:pt idx="7">
                  <c:v>Інша д-ть</c:v>
                </c:pt>
                <c:pt idx="8">
                  <c:v>Поточні трансферти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28469.653999999995</c:v>
                </c:pt>
                <c:pt idx="1">
                  <c:v>90464.164999999994</c:v>
                </c:pt>
                <c:pt idx="2">
                  <c:v>11918.011</c:v>
                </c:pt>
                <c:pt idx="3">
                  <c:v>11138.354999999998</c:v>
                </c:pt>
                <c:pt idx="4">
                  <c:v>6564.5479999999998</c:v>
                </c:pt>
                <c:pt idx="5">
                  <c:v>6124.9329999999991</c:v>
                </c:pt>
                <c:pt idx="6">
                  <c:v>729</c:v>
                </c:pt>
                <c:pt idx="7">
                  <c:v>2532.9499999999998</c:v>
                </c:pt>
                <c:pt idx="8">
                  <c:v>4071.7109999999998</c:v>
                </c:pt>
              </c:numCache>
            </c:numRef>
          </c:val>
        </c:ser>
        <c:axId val="88784256"/>
        <c:axId val="122096256"/>
      </c:barChart>
      <c:catAx>
        <c:axId val="88784256"/>
        <c:scaling>
          <c:orientation val="minMax"/>
        </c:scaling>
        <c:axPos val="b"/>
        <c:tickLblPos val="nextTo"/>
        <c:crossAx val="122096256"/>
        <c:crosses val="autoZero"/>
        <c:auto val="1"/>
        <c:lblAlgn val="ctr"/>
        <c:lblOffset val="100"/>
      </c:catAx>
      <c:valAx>
        <c:axId val="122096256"/>
        <c:scaling>
          <c:orientation val="minMax"/>
        </c:scaling>
        <c:axPos val="l"/>
        <c:majorGridlines/>
        <c:numFmt formatCode="General" sourceLinked="1"/>
        <c:tickLblPos val="nextTo"/>
        <c:crossAx val="88784256"/>
        <c:crosses val="autoZero"/>
        <c:crossBetween val="between"/>
      </c:valAx>
    </c:plotArea>
    <c:legend>
      <c:legendPos val="r"/>
    </c:legend>
    <c:plotVisOnly val="1"/>
  </c:chart>
  <c:txPr>
    <a:bodyPr/>
    <a:lstStyle/>
    <a:p>
      <a:pPr>
        <a:defRPr sz="1800">
          <a:latin typeface="Times New Roman" pitchFamily="18" charset="0"/>
          <a:cs typeface="Times New Roman" pitchFamily="18" charset="0"/>
        </a:defRPr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1" i="0" u="none" strike="noStrike" kern="1200" spc="0" normalizeH="0" baseline="0">
              <a:solidFill>
                <a:schemeClr val="tx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defRPr>
          </a:pPr>
          <a:endParaRPr lang="ru-RU"/>
        </a:p>
      </c:txPr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2025 рік</c:v>
                </c:pt>
              </c:strCache>
            </c:strRef>
          </c:tx>
          <c:dPt>
            <c:idx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B99-427E-8A1B-86F021CE7AC4}"/>
              </c:ext>
            </c:extLst>
          </c:dPt>
          <c:dPt>
            <c:idx val="1"/>
            <c:spPr>
              <a:gradFill>
                <a:gsLst>
                  <a:gs pos="100000">
                    <a:schemeClr val="accent2">
                      <a:lumMod val="60000"/>
                      <a:lumOff val="40000"/>
                    </a:schemeClr>
                  </a:gs>
                  <a:gs pos="0">
                    <a:schemeClr val="accent2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spPr>
              <a:gradFill>
                <a:gsLst>
                  <a:gs pos="100000">
                    <a:schemeClr val="accent3">
                      <a:lumMod val="60000"/>
                      <a:lumOff val="40000"/>
                    </a:schemeClr>
                  </a:gs>
                  <a:gs pos="0">
                    <a:schemeClr val="accent3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Лист1!$A$2:$A$4</c:f>
              <c:strCache>
                <c:ptCount val="3"/>
                <c:pt idx="0">
                  <c:v>Виконавчий комітет</c:v>
                </c:pt>
                <c:pt idx="1">
                  <c:v>Фінансовий відділ</c:v>
                </c:pt>
                <c:pt idx="2">
                  <c:v>Інша діяльність у сфері ДУ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27300.117999999995</c:v>
                </c:pt>
                <c:pt idx="1">
                  <c:v>1119.5360000000001</c:v>
                </c:pt>
                <c:pt idx="2">
                  <c:v>100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B99-427E-8A1B-86F021CE7AC4}"/>
            </c:ext>
          </c:extLst>
        </c:ser>
        <c:firstSliceAng val="0"/>
      </c:pieChart>
      <c:spPr>
        <a:noFill/>
        <a:ln>
          <a:noFill/>
        </a:ln>
        <a:effectLst/>
      </c:spPr>
    </c:plotArea>
    <c:legend>
      <c:legendPos val="r"/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zero"/>
  </c:chart>
  <c:spPr>
    <a:pattFill prst="dkDnDiag">
      <a:fgClr>
        <a:schemeClr val="lt1"/>
      </a:fgClr>
      <a:bgClr>
        <a:schemeClr val="dk1">
          <a:lumMod val="10000"/>
          <a:lumOff val="90000"/>
        </a:schemeClr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 sz="1800" b="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/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6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0.27557</cdr:x>
      <cdr:y>0</cdr:y>
    </cdr:from>
    <cdr:to>
      <cdr:x>0.42913</cdr:x>
      <cdr:y>0.14563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1679848" y="0"/>
          <a:ext cx="936104" cy="59184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uk-UA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5</a:t>
          </a:r>
          <a:r>
            <a:rPr lang="uk-UA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0,0 </a:t>
          </a:r>
          <a:r>
            <a:rPr lang="uk-UA" sz="16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тис.грн</a:t>
          </a:r>
          <a:r>
            <a:rPr lang="uk-UA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6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0.38188</cdr:x>
      <cdr:y>0.46456</cdr:y>
    </cdr:from>
    <cdr:to>
      <cdr:x>0.54725</cdr:x>
      <cdr:y>0.65947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2327920" y="1887984"/>
          <a:ext cx="1008112" cy="79208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uk-UA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27 300,118 </a:t>
          </a:r>
          <a:r>
            <a:rPr lang="uk-UA" sz="16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тис.грн</a:t>
          </a:r>
          <a:r>
            <a:rPr lang="uk-UA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6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0.24408</cdr:x>
      <cdr:y>0.19879</cdr:y>
    </cdr:from>
    <cdr:to>
      <cdr:x>0.42126</cdr:x>
      <cdr:y>0.37597</cdr:y>
    </cdr:to>
    <cdr:sp macro="" textlink="">
      <cdr:nvSpPr>
        <cdr:cNvPr id="4" name="Прямоугольник 3"/>
        <cdr:cNvSpPr/>
      </cdr:nvSpPr>
      <cdr:spPr>
        <a:xfrm xmlns:a="http://schemas.openxmlformats.org/drawingml/2006/main">
          <a:off x="1728192" y="807864"/>
          <a:ext cx="1254550" cy="72008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uk-UA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1119,536 </a:t>
          </a:r>
          <a:r>
            <a:rPr lang="uk-UA" sz="16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тис.грн</a:t>
          </a:r>
          <a:r>
            <a:rPr lang="uk-UA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6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5F7E-ED1F-4163-9A8F-97FD952EDD7C}" type="datetimeFigureOut">
              <a:rPr lang="ru-RU" smtClean="0"/>
              <a:pPr/>
              <a:t>17.12.2024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00AAB-4935-4654-8F6F-5E06945CD5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5F7E-ED1F-4163-9A8F-97FD952EDD7C}" type="datetimeFigureOut">
              <a:rPr lang="ru-RU" smtClean="0"/>
              <a:pPr/>
              <a:t>17.12.2024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00AAB-4935-4654-8F6F-5E06945CD5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5F7E-ED1F-4163-9A8F-97FD952EDD7C}" type="datetimeFigureOut">
              <a:rPr lang="ru-RU" smtClean="0"/>
              <a:pPr/>
              <a:t>17.12.2024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00AAB-4935-4654-8F6F-5E06945CD5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5F7E-ED1F-4163-9A8F-97FD952EDD7C}" type="datetimeFigureOut">
              <a:rPr lang="ru-RU" smtClean="0"/>
              <a:pPr/>
              <a:t>17.12.2024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00AAB-4935-4654-8F6F-5E06945CD5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5F7E-ED1F-4163-9A8F-97FD952EDD7C}" type="datetimeFigureOut">
              <a:rPr lang="ru-RU" smtClean="0"/>
              <a:pPr/>
              <a:t>17.12.2024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00AAB-4935-4654-8F6F-5E06945CD5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5F7E-ED1F-4163-9A8F-97FD952EDD7C}" type="datetimeFigureOut">
              <a:rPr lang="ru-RU" smtClean="0"/>
              <a:pPr/>
              <a:t>17.12.2024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00AAB-4935-4654-8F6F-5E06945CD5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5F7E-ED1F-4163-9A8F-97FD952EDD7C}" type="datetimeFigureOut">
              <a:rPr lang="ru-RU" smtClean="0"/>
              <a:pPr/>
              <a:t>17.12.2024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00AAB-4935-4654-8F6F-5E06945CD5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5F7E-ED1F-4163-9A8F-97FD952EDD7C}" type="datetimeFigureOut">
              <a:rPr lang="ru-RU" smtClean="0"/>
              <a:pPr/>
              <a:t>17.12.2024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00AAB-4935-4654-8F6F-5E06945CD5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5F7E-ED1F-4163-9A8F-97FD952EDD7C}" type="datetimeFigureOut">
              <a:rPr lang="ru-RU" smtClean="0"/>
              <a:pPr/>
              <a:t>17.12.2024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00AAB-4935-4654-8F6F-5E06945CD5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5F7E-ED1F-4163-9A8F-97FD952EDD7C}" type="datetimeFigureOut">
              <a:rPr lang="ru-RU" smtClean="0"/>
              <a:pPr/>
              <a:t>17.12.2024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00AAB-4935-4654-8F6F-5E06945CD5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5F7E-ED1F-4163-9A8F-97FD952EDD7C}" type="datetimeFigureOut">
              <a:rPr lang="ru-RU" smtClean="0"/>
              <a:pPr/>
              <a:t>17.12.2024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00AAB-4935-4654-8F6F-5E06945CD5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C45F7E-ED1F-4163-9A8F-97FD952EDD7C}" type="datetimeFigureOut">
              <a:rPr lang="ru-RU" smtClean="0"/>
              <a:pPr/>
              <a:t>17.12.2024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100AAB-4935-4654-8F6F-5E06945CD57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7197" y="260648"/>
            <a:ext cx="8969635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Проект бюджету </a:t>
            </a:r>
          </a:p>
          <a:p>
            <a:pPr algn="ctr"/>
            <a:r>
              <a:rPr lang="uk-UA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Першотравневської сільської</a:t>
            </a:r>
          </a:p>
          <a:p>
            <a:pPr algn="ctr"/>
            <a:r>
              <a:rPr lang="uk-UA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територіальної громади</a:t>
            </a:r>
          </a:p>
          <a:p>
            <a:pPr algn="ctr"/>
            <a:r>
              <a:rPr lang="uk-UA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на 2025 рік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22530" name="Picture 2" descr="Шаблон аплікації до Дня Державного герба України!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3861048"/>
            <a:ext cx="3812856" cy="2855963"/>
          </a:xfrm>
          <a:prstGeom prst="rect">
            <a:avLst/>
          </a:prstGeom>
          <a:noFill/>
        </p:spPr>
      </p:pic>
      <p:pic>
        <p:nvPicPr>
          <p:cNvPr id="22532" name="Picture 4" descr="Українське Серце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933056"/>
            <a:ext cx="2808312" cy="28083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0463" y="0"/>
            <a:ext cx="8284896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/>
                <a:solidFill>
                  <a:srgbClr val="29E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sz="2800" b="1" dirty="0" err="1" smtClean="0">
                <a:ln/>
                <a:solidFill>
                  <a:srgbClr val="29E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видатків</a:t>
            </a:r>
            <a:r>
              <a:rPr lang="ru-RU" sz="2800" b="1" dirty="0" smtClean="0">
                <a:ln/>
                <a:solidFill>
                  <a:srgbClr val="29E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u="sng" dirty="0" err="1" smtClean="0">
                <a:ln/>
                <a:solidFill>
                  <a:srgbClr val="29E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загального</a:t>
            </a:r>
            <a:r>
              <a:rPr lang="ru-RU" sz="2800" b="1" i="1" u="sng" dirty="0" smtClean="0">
                <a:ln/>
                <a:solidFill>
                  <a:srgbClr val="29E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фонду </a:t>
            </a:r>
          </a:p>
          <a:p>
            <a:pPr algn="ctr"/>
            <a:r>
              <a:rPr lang="ru-RU" sz="2800" b="1" dirty="0" smtClean="0">
                <a:ln/>
                <a:solidFill>
                  <a:srgbClr val="29E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бюджету </a:t>
            </a:r>
            <a:r>
              <a:rPr lang="ru-RU" sz="2800" b="1" dirty="0">
                <a:ln/>
                <a:solidFill>
                  <a:srgbClr val="29E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800" b="1" dirty="0" smtClean="0">
                <a:ln/>
                <a:solidFill>
                  <a:srgbClr val="29E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ершотравневської ТГ на 2025 рік</a:t>
            </a:r>
          </a:p>
          <a:p>
            <a:pPr algn="ctr"/>
            <a:r>
              <a:rPr lang="ru-RU" sz="2800" b="1" dirty="0" smtClean="0">
                <a:ln/>
                <a:solidFill>
                  <a:srgbClr val="29E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b="1" dirty="0" err="1" smtClean="0">
                <a:ln/>
                <a:solidFill>
                  <a:srgbClr val="29E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розрізі</a:t>
            </a:r>
            <a:r>
              <a:rPr lang="ru-RU" sz="2800" b="1" dirty="0" smtClean="0">
                <a:ln/>
                <a:solidFill>
                  <a:srgbClr val="29E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n/>
                <a:solidFill>
                  <a:srgbClr val="29E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кодів</a:t>
            </a:r>
            <a:r>
              <a:rPr lang="ru-RU" sz="2800" b="1" dirty="0" smtClean="0">
                <a:ln/>
                <a:solidFill>
                  <a:srgbClr val="29E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n/>
                <a:solidFill>
                  <a:srgbClr val="29E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економічної</a:t>
            </a:r>
            <a:r>
              <a:rPr lang="ru-RU" sz="2800" b="1" dirty="0" smtClean="0">
                <a:ln/>
                <a:solidFill>
                  <a:srgbClr val="29E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n/>
                <a:solidFill>
                  <a:srgbClr val="29E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класифікації</a:t>
            </a:r>
            <a:r>
              <a:rPr lang="ru-RU" sz="2800" b="1" dirty="0" smtClean="0">
                <a:ln/>
                <a:solidFill>
                  <a:srgbClr val="29E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n/>
                <a:solidFill>
                  <a:srgbClr val="29E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видатків</a:t>
            </a:r>
            <a:endParaRPr lang="ru-RU" sz="2800" b="1" dirty="0">
              <a:ln/>
              <a:solidFill>
                <a:srgbClr val="29E01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77251565"/>
              </p:ext>
            </p:extLst>
          </p:nvPr>
        </p:nvGraphicFramePr>
        <p:xfrm>
          <a:off x="467544" y="1484784"/>
          <a:ext cx="7848872" cy="3600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79334">
                  <a:extLst>
                    <a:ext uri="{9D8B030D-6E8A-4147-A177-3AD203B41FA5}">
                      <a16:colId xmlns:a16="http://schemas.microsoft.com/office/drawing/2014/main" xmlns="" val="2116248768"/>
                    </a:ext>
                  </a:extLst>
                </a:gridCol>
                <a:gridCol w="1221298">
                  <a:extLst>
                    <a:ext uri="{9D8B030D-6E8A-4147-A177-3AD203B41FA5}">
                      <a16:colId xmlns:a16="http://schemas.microsoft.com/office/drawing/2014/main" xmlns="" val="297853006"/>
                    </a:ext>
                  </a:extLst>
                </a:gridCol>
                <a:gridCol w="3338213">
                  <a:extLst>
                    <a:ext uri="{9D8B030D-6E8A-4147-A177-3AD203B41FA5}">
                      <a16:colId xmlns:a16="http://schemas.microsoft.com/office/drawing/2014/main" xmlns="" val="2174047269"/>
                    </a:ext>
                  </a:extLst>
                </a:gridCol>
                <a:gridCol w="1113883">
                  <a:extLst>
                    <a:ext uri="{9D8B030D-6E8A-4147-A177-3AD203B41FA5}">
                      <a16:colId xmlns:a16="http://schemas.microsoft.com/office/drawing/2014/main" xmlns="" val="3273642630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xmlns="" val="2501702108"/>
                    </a:ext>
                  </a:extLst>
                </a:gridCol>
              </a:tblGrid>
              <a:tr h="293043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</a:t>
                      </a:r>
                      <a:r>
                        <a:rPr lang="ru-RU" sz="12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2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КЕКВ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 видатків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тис.грн.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Питома вага, %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430777711"/>
                  </a:ext>
                </a:extLst>
              </a:tr>
              <a:tr h="58795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2110, 2120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Оплата </a:t>
                      </a:r>
                      <a:r>
                        <a:rPr lang="ru-RU" sz="12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праці</a:t>
                      </a:r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 </a:t>
                      </a:r>
                      <a:r>
                        <a:rPr lang="ru-RU" sz="12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нарахуваннями</a:t>
                      </a:r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працівникам</a:t>
                      </a:r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b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2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бюджетної</a:t>
                      </a:r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сфери</a:t>
                      </a:r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99 342,351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61,3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427548343"/>
                  </a:ext>
                </a:extLst>
              </a:tr>
              <a:tr h="34178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2270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Оплата комунальних послуг та енергоносіїв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23 350,372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14,4</a:t>
                      </a:r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591940053"/>
                  </a:ext>
                </a:extLst>
              </a:tr>
              <a:tr h="817729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2220, 2230, 2700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Інші окремі захищені видатки (медикаменти та перев"язувальні матеріали, харчування в закладах освіти, соціальне забезпечення )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7 724,434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4,8</a:t>
                      </a:r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2295391167"/>
                  </a:ext>
                </a:extLst>
              </a:tr>
              <a:tr h="633879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2210, 2240, 2250, 2280, 2400, 2800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Інші поточні видатки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18 221,921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3701157650"/>
                  </a:ext>
                </a:extLst>
              </a:tr>
              <a:tr h="63296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Субсидії</a:t>
                      </a:r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ru-RU" sz="12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поточні</a:t>
                      </a:r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трансферти</a:t>
                      </a:r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9 302,548</a:t>
                      </a:r>
                    </a:p>
                    <a:p>
                      <a:pPr algn="l" fontAlgn="b"/>
                      <a:r>
                        <a:rPr lang="uk-UA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Міжбюджетні трансферти</a:t>
                      </a:r>
                      <a:r>
                        <a:rPr lang="uk-UA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4 071,711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13 374,259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8,3</a:t>
                      </a:r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2289930726"/>
                  </a:ext>
                </a:extLst>
              </a:tr>
              <a:tr h="293043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ВСЬОГО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162 013,327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776813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6913200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/>
        </p:nvGraphicFramePr>
        <p:xfrm>
          <a:off x="1115616" y="1772816"/>
          <a:ext cx="7200800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00463" y="0"/>
            <a:ext cx="8284896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/>
                <a:solidFill>
                  <a:srgbClr val="29E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sz="2800" b="1" dirty="0" err="1" smtClean="0">
                <a:ln/>
                <a:solidFill>
                  <a:srgbClr val="29E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видатків</a:t>
            </a:r>
            <a:r>
              <a:rPr lang="ru-RU" sz="2800" b="1" dirty="0" smtClean="0">
                <a:ln/>
                <a:solidFill>
                  <a:srgbClr val="29E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u="sng" dirty="0" err="1" smtClean="0">
                <a:ln/>
                <a:solidFill>
                  <a:srgbClr val="29E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загального</a:t>
            </a:r>
            <a:r>
              <a:rPr lang="ru-RU" sz="2800" b="1" i="1" u="sng" dirty="0" smtClean="0">
                <a:ln/>
                <a:solidFill>
                  <a:srgbClr val="29E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фонду </a:t>
            </a:r>
          </a:p>
          <a:p>
            <a:pPr algn="ctr"/>
            <a:r>
              <a:rPr lang="ru-RU" sz="2800" b="1" dirty="0" smtClean="0">
                <a:ln/>
                <a:solidFill>
                  <a:srgbClr val="29E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бюджету </a:t>
            </a:r>
            <a:r>
              <a:rPr lang="ru-RU" sz="2800" b="1" dirty="0">
                <a:ln/>
                <a:solidFill>
                  <a:srgbClr val="29E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800" b="1" dirty="0" smtClean="0">
                <a:ln/>
                <a:solidFill>
                  <a:srgbClr val="29E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ершотравневської ТГ на 2025 рік</a:t>
            </a:r>
          </a:p>
          <a:p>
            <a:pPr algn="ctr"/>
            <a:r>
              <a:rPr lang="ru-RU" sz="2800" b="1" dirty="0" smtClean="0">
                <a:ln/>
                <a:solidFill>
                  <a:srgbClr val="29E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b="1" dirty="0" err="1" smtClean="0">
                <a:ln/>
                <a:solidFill>
                  <a:srgbClr val="29E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розрізі</a:t>
            </a:r>
            <a:r>
              <a:rPr lang="ru-RU" sz="2800" b="1" dirty="0" smtClean="0">
                <a:ln/>
                <a:solidFill>
                  <a:srgbClr val="29E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n/>
                <a:solidFill>
                  <a:srgbClr val="29E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кодів</a:t>
            </a:r>
            <a:r>
              <a:rPr lang="ru-RU" sz="2800" b="1" dirty="0" smtClean="0">
                <a:ln/>
                <a:solidFill>
                  <a:srgbClr val="29E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n/>
                <a:solidFill>
                  <a:srgbClr val="29E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функціональної</a:t>
            </a:r>
            <a:r>
              <a:rPr lang="ru-RU" sz="2800" b="1" dirty="0" smtClean="0">
                <a:ln/>
                <a:solidFill>
                  <a:srgbClr val="29E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n/>
                <a:solidFill>
                  <a:srgbClr val="29E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класифікації</a:t>
            </a:r>
            <a:r>
              <a:rPr lang="ru-RU" sz="2800" b="1" dirty="0" smtClean="0">
                <a:ln/>
                <a:solidFill>
                  <a:srgbClr val="29E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n/>
                <a:solidFill>
                  <a:srgbClr val="29E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видатків</a:t>
            </a:r>
            <a:r>
              <a:rPr lang="ru-RU" sz="2800" b="1" dirty="0" smtClean="0">
                <a:ln/>
                <a:solidFill>
                  <a:srgbClr val="29E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smtClean="0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162 013 327,0 грн.</a:t>
            </a:r>
            <a:endParaRPr lang="ru-RU" sz="2800" b="1" dirty="0">
              <a:ln/>
              <a:solidFill>
                <a:srgbClr val="29E01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63466" y="0"/>
            <a:ext cx="767716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Видатки</a:t>
            </a:r>
            <a:r>
              <a:rPr lang="ru-RU" sz="4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40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Апарату</a:t>
            </a:r>
            <a:r>
              <a:rPr lang="ru-RU" sz="4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4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pPr algn="ctr"/>
            <a:r>
              <a:rPr lang="ru-RU" sz="4000" b="1" u="sng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28 469,654 </a:t>
            </a:r>
            <a:r>
              <a:rPr lang="ru-RU" sz="4000" b="1" u="sng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ru-RU" sz="4000" b="1" u="sng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b="1" u="sng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C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xmlns="" val="104996418"/>
              </p:ext>
            </p:extLst>
          </p:nvPr>
        </p:nvGraphicFramePr>
        <p:xfrm>
          <a:off x="539552" y="1397000"/>
          <a:ext cx="7776864" cy="4840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40196" y="4941169"/>
            <a:ext cx="2568950" cy="1916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192397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2678" y="164200"/>
            <a:ext cx="681733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5400" b="1" cap="none" spc="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29E01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Галузь</a:t>
            </a:r>
            <a:r>
              <a:rPr lang="ru-RU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29E01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«ОСВІТА» </a:t>
            </a:r>
          </a:p>
          <a:p>
            <a:r>
              <a:rPr lang="ru-RU" sz="54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29E01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90 464</a:t>
            </a:r>
            <a:r>
              <a:rPr lang="ru-RU" sz="5400" b="1" u="sng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29E01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,165 </a:t>
            </a:r>
            <a:r>
              <a:rPr lang="ru-RU" sz="5400" b="1" u="sng" cap="none" spc="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29E01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ru-RU" sz="5400" b="1" u="sng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29E01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5400" b="1" u="sng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29E01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3528" y="2289330"/>
            <a:ext cx="3888433" cy="1261981"/>
          </a:xfrm>
          <a:prstGeom prst="roundRect">
            <a:avLst/>
          </a:prstGeom>
          <a:solidFill>
            <a:srgbClr val="29E01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дошкільних навчальних закладів</a:t>
            </a:r>
          </a:p>
          <a:p>
            <a:pPr algn="ctr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20 314,993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22,4%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88024" y="2289330"/>
            <a:ext cx="3816424" cy="1261981"/>
          </a:xfrm>
          <a:prstGeom prst="roundRect">
            <a:avLst/>
          </a:prstGeom>
          <a:solidFill>
            <a:srgbClr val="29E01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закладів загальної середньої освіти </a:t>
            </a:r>
          </a:p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68 073,748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75,2%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11560" y="4182524"/>
            <a:ext cx="3600401" cy="1262700"/>
          </a:xfrm>
          <a:prstGeom prst="roundRect">
            <a:avLst/>
          </a:prstGeom>
          <a:solidFill>
            <a:srgbClr val="29E01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заклад позашкільної освіти </a:t>
            </a:r>
          </a:p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1 866,374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2,1%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788024" y="4182524"/>
            <a:ext cx="3816424" cy="1168988"/>
          </a:xfrm>
          <a:prstGeom prst="roundRect">
            <a:avLst/>
          </a:prstGeom>
          <a:solidFill>
            <a:srgbClr val="29E01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Інші програми та заходи у сфері освіти </a:t>
            </a:r>
          </a:p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209,050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0,3%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80784" y="0"/>
            <a:ext cx="2963216" cy="2116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911515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2678" y="164200"/>
            <a:ext cx="852779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4400" b="1" cap="none" spc="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Галузь</a:t>
            </a:r>
            <a:r>
              <a:rPr lang="ru-RU" sz="4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«ОХОРОНА ЗДОРОВ</a:t>
            </a:r>
            <a:r>
              <a:rPr lang="en-US" sz="4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4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Я”</a:t>
            </a:r>
            <a:r>
              <a:rPr lang="ru-RU" sz="4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4400" b="1" u="sng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6 564,548 </a:t>
            </a:r>
            <a:r>
              <a:rPr lang="ru-RU" sz="4400" b="1" u="sng" cap="none" spc="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ru-RU" sz="4400" b="1" u="sng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400" b="1" u="sng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9512" y="1628800"/>
            <a:ext cx="8568952" cy="4752528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Створено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КНП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“Центр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ПМСД” Першотравневської сільської ради</a:t>
            </a:r>
          </a:p>
          <a:p>
            <a:r>
              <a:rPr lang="uk-UA" sz="24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Видатки спрямовано на:</a:t>
            </a:r>
          </a:p>
          <a:p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Оплата праці (на 1 кв.2025) – 3 189,690</a:t>
            </a:r>
          </a:p>
          <a:p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Предмети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матеріали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обладнання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інвентар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214,1</a:t>
            </a:r>
          </a:p>
          <a:p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Медикаменти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280,121</a:t>
            </a:r>
          </a:p>
          <a:p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Продукти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харчування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1,347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Оплата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крім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комунальних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– 270,250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Оплата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водопостачання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водовідведення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13,4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Оплата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електроенергії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2 533,8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Оплата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енергоносіїв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7,84</a:t>
            </a:r>
          </a:p>
          <a:p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Інші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виплати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населенню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54,0</a:t>
            </a:r>
            <a:endParaRPr lang="uk-UA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user\Downloads\Без названия (6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5085184"/>
            <a:ext cx="2592288" cy="12961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911515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7043" y="1508181"/>
            <a:ext cx="2342857" cy="195238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Галузь</a:t>
            </a:r>
            <a:r>
              <a:rPr lang="ru-RU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«Культура» </a:t>
            </a:r>
          </a:p>
          <a:p>
            <a:pPr algn="ctr"/>
            <a:r>
              <a:rPr lang="ru-RU" sz="54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11 138,355</a:t>
            </a:r>
            <a:r>
              <a:rPr lang="ru-RU" sz="5400" b="1" u="sng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u="sng" cap="none" spc="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ru-RU" sz="5400" b="1" u="sng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5400" b="1" u="sng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06352" y="3487198"/>
            <a:ext cx="3888433" cy="1261981"/>
          </a:xfrm>
          <a:prstGeom prst="roundRect">
            <a:avLst/>
          </a:prstGeom>
          <a:solidFill>
            <a:srgbClr val="00B0F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бібліотек</a:t>
            </a:r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848,100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7,6%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932040" y="2523267"/>
            <a:ext cx="3816424" cy="1499710"/>
          </a:xfrm>
          <a:prstGeom prst="roundRect">
            <a:avLst/>
          </a:prstGeom>
          <a:solidFill>
            <a:srgbClr val="00B0F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будинків культури</a:t>
            </a:r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10 118,288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90,8%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93513" y="5021606"/>
            <a:ext cx="3600401" cy="1478724"/>
          </a:xfrm>
          <a:prstGeom prst="roundRect">
            <a:avLst/>
          </a:prstGeom>
          <a:solidFill>
            <a:srgbClr val="00B0F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музей</a:t>
            </a:r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121,967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1,1%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76056" y="4591980"/>
            <a:ext cx="3816424" cy="1168988"/>
          </a:xfrm>
          <a:prstGeom prst="roundRect">
            <a:avLst/>
          </a:prstGeom>
          <a:solidFill>
            <a:srgbClr val="00B0F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Інші заходи в сфері культури</a:t>
            </a:r>
          </a:p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50,0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0,5%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90639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47664" y="0"/>
            <a:ext cx="7596336" cy="15081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Галузь</a:t>
            </a:r>
            <a:r>
              <a:rPr lang="ru-RU" sz="4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4400" b="1" cap="none" spc="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Соціальний</a:t>
            </a:r>
            <a:r>
              <a:rPr lang="ru-RU" sz="4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cap="none" spc="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захист</a:t>
            </a:r>
            <a:r>
              <a:rPr lang="ru-RU" sz="4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pPr algn="ctr"/>
            <a:r>
              <a:rPr lang="ru-RU" sz="44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11 918</a:t>
            </a:r>
            <a:r>
              <a:rPr lang="ru-RU" sz="4400" b="1" u="sng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,011 </a:t>
            </a:r>
            <a:r>
              <a:rPr lang="ru-RU" sz="4400" b="1" u="sng" cap="none" spc="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ru-RU" sz="4800" b="1" u="sng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800" b="1" u="sng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1520" y="1556792"/>
            <a:ext cx="3888433" cy="126198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Пільговий проїзд у залізничному транспорті</a:t>
            </a:r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118,0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1,0%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355976" y="1556792"/>
            <a:ext cx="4093351" cy="14997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Пільгове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мед.обслуг.осіб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постраждалих внаслідок аварії ЧАЕС</a:t>
            </a:r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1,714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0,01%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1520" y="2924944"/>
            <a:ext cx="3998769" cy="147872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Утримання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Першотравневського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терцентру</a:t>
            </a:r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8 483,355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71,2%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572000" y="3140968"/>
            <a:ext cx="3816424" cy="116898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Утримання центру соціальних служб</a:t>
            </a:r>
          </a:p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1197,322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10,0%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644008" y="4509120"/>
            <a:ext cx="3600401" cy="147872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Інші видатки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соц.захисту</a:t>
            </a:r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1795,150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15,1%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16632"/>
            <a:ext cx="1525202" cy="968125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539552" y="4509120"/>
            <a:ext cx="3816424" cy="13850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Видатки на поховання УБД та осіб з </a:t>
            </a:r>
            <a:r>
              <a:rPr lang="uk-UA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інвал.внаслідок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війни 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120,0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1,1%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833729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Галузь</a:t>
            </a:r>
            <a:r>
              <a:rPr lang="ru-RU" sz="48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«ЖКГ» </a:t>
            </a:r>
          </a:p>
          <a:p>
            <a:pPr algn="ctr"/>
            <a:r>
              <a:rPr lang="ru-RU" sz="48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6 124,933</a:t>
            </a:r>
            <a:r>
              <a:rPr lang="ru-RU" sz="4800" b="1" u="sng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u="sng" cap="none" spc="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ru-RU" sz="4800" b="1" u="sng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800" b="1" u="sng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2">
                  <a:lumMod val="7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1520" y="1628800"/>
            <a:ext cx="3888433" cy="2418148"/>
          </a:xfrm>
          <a:prstGeom prst="roundRect">
            <a:avLst/>
          </a:prstGeom>
          <a:solidFill>
            <a:srgbClr val="FFFF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Водопровідно-каналізаційне господарство </a:t>
            </a:r>
          </a:p>
          <a:p>
            <a:pPr algn="ctr"/>
            <a:r>
              <a:rPr lang="uk-UA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20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ел.енергія</a:t>
            </a:r>
            <a:r>
              <a:rPr lang="uk-UA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0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поточ.рем</a:t>
            </a:r>
            <a:r>
              <a:rPr lang="uk-UA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0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водопр.мережі</a:t>
            </a:r>
            <a:r>
              <a:rPr lang="uk-UA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матеріали для ремонту)</a:t>
            </a:r>
          </a:p>
          <a:p>
            <a:pPr algn="ctr"/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1 250,244 </a:t>
            </a:r>
            <a:r>
              <a:rPr lang="uk-UA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20,4%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64088" y="1556792"/>
            <a:ext cx="3465077" cy="2664296"/>
          </a:xfrm>
          <a:prstGeom prst="roundRect">
            <a:avLst/>
          </a:prstGeom>
          <a:solidFill>
            <a:srgbClr val="FFFF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Фінансова підтримка комунальних підприємств </a:t>
            </a:r>
          </a:p>
          <a:p>
            <a:pPr algn="ctr"/>
            <a:r>
              <a:rPr lang="uk-UA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(Фонтан плюс – 650,0; Оріон – 150,0; </a:t>
            </a:r>
            <a:r>
              <a:rPr lang="uk-UA" sz="20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СадКо</a:t>
            </a:r>
            <a:r>
              <a:rPr lang="uk-UA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100,0; </a:t>
            </a:r>
            <a:r>
              <a:rPr lang="uk-UA" sz="20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Лошкарівське</a:t>
            </a:r>
            <a:r>
              <a:rPr lang="uk-UA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джерело – 500,0; Скіф-К – 500,0; Добробут – 420,0)</a:t>
            </a:r>
          </a:p>
          <a:p>
            <a:pPr algn="ctr"/>
            <a:r>
              <a:rPr lang="uk-UA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2 320,0 </a:t>
            </a:r>
            <a:r>
              <a:rPr lang="uk-UA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37,9%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3528" y="4221088"/>
            <a:ext cx="6973018" cy="2448272"/>
          </a:xfrm>
          <a:prstGeom prst="roundRect">
            <a:avLst/>
          </a:prstGeom>
          <a:solidFill>
            <a:srgbClr val="FFFF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Благоустрій </a:t>
            </a:r>
          </a:p>
          <a:p>
            <a:pPr algn="ctr"/>
            <a:r>
              <a:rPr lang="uk-UA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(електроенергія, інвентар та інструменти,</a:t>
            </a:r>
            <a:r>
              <a:rPr lang="uk-UA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робоч.одяг</a:t>
            </a:r>
            <a:r>
              <a:rPr lang="uk-UA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драбини, </a:t>
            </a:r>
            <a:r>
              <a:rPr lang="uk-UA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паливо-маст.матеріали</a:t>
            </a:r>
            <a:r>
              <a:rPr lang="uk-UA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поточ.рем.вулич.освітлення</a:t>
            </a:r>
            <a:r>
              <a:rPr lang="uk-UA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послуги з покосу, прибирання кладовищ, чищення доріг взимку)</a:t>
            </a:r>
          </a:p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2 554,689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41,7%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188640"/>
            <a:ext cx="1404919" cy="111501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2420888"/>
            <a:ext cx="1143436" cy="114343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80312" y="4581128"/>
            <a:ext cx="1215444" cy="105403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80312" y="5589240"/>
            <a:ext cx="1304922" cy="973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788602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cap="none" spc="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видатки</a:t>
            </a:r>
            <a:r>
              <a:rPr lang="ru-RU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54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3 261,950</a:t>
            </a:r>
            <a:r>
              <a:rPr lang="ru-RU" sz="5400" b="1" u="sng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u="sng" cap="none" spc="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ru-RU" sz="5400" b="1" u="sng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5400" b="1" u="sng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3193" y="2042358"/>
            <a:ext cx="2918648" cy="2250738"/>
          </a:xfrm>
          <a:prstGeom prst="roundRect">
            <a:avLst/>
          </a:prstGeom>
          <a:solidFill>
            <a:srgbClr val="F7BBF3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 з НГО земель водного фонду,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розроблення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проекту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землеустрою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відведення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ділянки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ТГ  </a:t>
            </a:r>
            <a:endParaRPr lang="uk-UA" sz="20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400,0 </a:t>
            </a:r>
            <a:r>
              <a:rPr lang="uk-UA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12,3%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012160" y="1844824"/>
            <a:ext cx="2880320" cy="2289476"/>
          </a:xfrm>
          <a:prstGeom prst="roundRect">
            <a:avLst/>
          </a:prstGeom>
          <a:solidFill>
            <a:srgbClr val="F7BBF3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Членські внески до Асоціації ОТГ, </a:t>
            </a:r>
            <a:r>
              <a:rPr lang="uk-UA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Дніпр.обл.асоціації</a:t>
            </a:r>
            <a:r>
              <a:rPr lang="uk-UA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ОМС</a:t>
            </a:r>
            <a:endParaRPr lang="uk-UA" sz="20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29,0 </a:t>
            </a:r>
            <a:r>
              <a:rPr lang="uk-UA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0,9%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95536" y="4642030"/>
            <a:ext cx="2736304" cy="1739298"/>
          </a:xfrm>
          <a:prstGeom prst="roundRect">
            <a:avLst/>
          </a:prstGeom>
          <a:solidFill>
            <a:srgbClr val="F7BBF3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Фінансова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підтримка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малого та </a:t>
            </a:r>
            <a:r>
              <a:rPr lang="ru-RU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середнього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підприємництва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300,0 </a:t>
            </a:r>
            <a:r>
              <a:rPr lang="uk-UA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9,2%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012160" y="4221088"/>
            <a:ext cx="2736304" cy="2289476"/>
          </a:xfrm>
          <a:prstGeom prst="roundRect">
            <a:avLst/>
          </a:prstGeom>
          <a:solidFill>
            <a:srgbClr val="F7BBF3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матеріального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резерву на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випадок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надзвичайних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ситуацій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768,75 </a:t>
            </a:r>
            <a:r>
              <a:rPr lang="uk-UA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23,5%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131840" y="2053440"/>
            <a:ext cx="2880320" cy="2289476"/>
          </a:xfrm>
          <a:prstGeom prst="roundRect">
            <a:avLst/>
          </a:prstGeom>
          <a:solidFill>
            <a:srgbClr val="F7BBF3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перевезення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автомобільним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транспортом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військовозобов’язаних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r>
              <a:rPr lang="uk-UA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50,0 </a:t>
            </a:r>
            <a:r>
              <a:rPr lang="uk-UA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13,8%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203848" y="4642030"/>
            <a:ext cx="2736304" cy="1739298"/>
          </a:xfrm>
          <a:prstGeom prst="roundRect">
            <a:avLst/>
          </a:prstGeom>
          <a:solidFill>
            <a:srgbClr val="F7BBF3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Утримання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пожежної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команди</a:t>
            </a:r>
            <a:endPara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1314,2 </a:t>
            </a:r>
            <a:r>
              <a:rPr lang="uk-UA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40,3%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2046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Міжбюджетні</a:t>
            </a:r>
            <a:r>
              <a:rPr lang="ru-RU" sz="40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cap="none" spc="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трансферти</a:t>
            </a:r>
            <a:endParaRPr lang="ru-RU" sz="4000" b="1" cap="none" spc="0" dirty="0" smtClean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4 071,711</a:t>
            </a:r>
            <a:r>
              <a:rPr lang="ru-RU" sz="4000" b="1" u="sng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u="sng" cap="none" spc="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ru-RU" sz="4000" b="1" u="sng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b="1" u="sng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7207" y="1323439"/>
            <a:ext cx="3888433" cy="1482044"/>
          </a:xfrm>
          <a:prstGeom prst="roundRect">
            <a:avLst/>
          </a:prstGeom>
          <a:solidFill>
            <a:srgbClr val="FCFCC4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бюджету Покровської ТГ </a:t>
            </a:r>
            <a:r>
              <a:rPr lang="uk-UA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 </a:t>
            </a:r>
            <a:r>
              <a:rPr lang="uk-UA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комун.послуги</a:t>
            </a:r>
            <a:r>
              <a:rPr lang="uk-UA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КП «Нікопольська лікарня» ПСР на 2025р)</a:t>
            </a:r>
          </a:p>
          <a:p>
            <a:pPr algn="ctr"/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2 850,591 </a:t>
            </a:r>
            <a:r>
              <a:rPr lang="uk-UA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3841" y="4554687"/>
            <a:ext cx="3991799" cy="1884464"/>
          </a:xfrm>
          <a:prstGeom prst="roundRect">
            <a:avLst/>
          </a:prstGeom>
          <a:solidFill>
            <a:srgbClr val="FCFCC4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державного бюджету</a:t>
            </a:r>
          </a:p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(Нікопольській РВА на погашення заборгованості за комунальні послуги )</a:t>
            </a:r>
          </a:p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300,0 </a:t>
            </a:r>
            <a:r>
              <a:rPr lang="uk-UA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7207" y="2924944"/>
            <a:ext cx="3600401" cy="1478724"/>
          </a:xfrm>
          <a:prstGeom prst="roundRect">
            <a:avLst/>
          </a:prstGeom>
          <a:solidFill>
            <a:srgbClr val="FCFCC4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обласного бюджету </a:t>
            </a:r>
            <a:r>
              <a:rPr lang="uk-UA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 поповнення </a:t>
            </a:r>
            <a:r>
              <a:rPr lang="uk-UA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матер.резерву</a:t>
            </a:r>
            <a:r>
              <a:rPr lang="uk-UA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36,3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427984" y="1484784"/>
            <a:ext cx="4536504" cy="4590293"/>
          </a:xfrm>
          <a:prstGeom prst="roundRect">
            <a:avLst/>
          </a:prstGeom>
          <a:solidFill>
            <a:srgbClr val="FCFCC4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бюджету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Червоногригорівської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ТГ :</a:t>
            </a:r>
          </a:p>
          <a:p>
            <a:pPr marL="342900" indent="-342900">
              <a:buFontTx/>
              <a:buChar char="-"/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ільгові рецепти – 54,0 </a:t>
            </a:r>
            <a:r>
              <a:rPr lang="uk-UA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Tx/>
              <a:buChar char="-"/>
            </a:pPr>
            <a:r>
              <a:rPr lang="uk-UA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комун.послуги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січень 2025 р – 426,6 </a:t>
            </a:r>
            <a:r>
              <a:rPr lang="uk-UA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Tx/>
              <a:buChar char="-"/>
            </a:pPr>
            <a:r>
              <a:rPr lang="uk-UA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утрим.амбулаторій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ФАП – 404,2 </a:t>
            </a:r>
            <a:r>
              <a:rPr lang="uk-UA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ВСЬОГО – 884,8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8623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6512" y="116632"/>
            <a:ext cx="9144000" cy="104644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z="3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Структура доходів бюджету на 2025 рік</a:t>
            </a:r>
          </a:p>
          <a:p>
            <a:pPr algn="ctr"/>
            <a:r>
              <a:rPr lang="uk-UA" sz="2400" b="1" cap="none" spc="50" dirty="0" smtClean="0">
                <a:ln w="11430"/>
                <a:solidFill>
                  <a:srgbClr val="29E01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(з трансфертами)</a:t>
            </a:r>
            <a:endParaRPr lang="ru-RU" sz="2400" b="1" cap="none" spc="50" dirty="0">
              <a:ln w="11430"/>
              <a:solidFill>
                <a:srgbClr val="29E01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39552" y="3212976"/>
            <a:ext cx="2160240" cy="165618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178 801,628 </a:t>
            </a:r>
            <a:r>
              <a:rPr lang="uk-UA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тис.грн</a:t>
            </a:r>
            <a:r>
              <a:rPr lang="uk-UA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23528" y="3068960"/>
            <a:ext cx="2592288" cy="1944216"/>
          </a:xfrm>
          <a:prstGeom prst="ellipse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716016" y="1916832"/>
            <a:ext cx="4176464" cy="432048"/>
          </a:xfrm>
          <a:prstGeom prst="rect">
            <a:avLst/>
          </a:prstGeom>
          <a:solidFill>
            <a:srgbClr val="231AD4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Власні доходи загального фонду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16016" y="3068960"/>
            <a:ext cx="4176464" cy="360040"/>
          </a:xfrm>
          <a:prstGeom prst="rect">
            <a:avLst/>
          </a:prstGeom>
          <a:solidFill>
            <a:srgbClr val="5CA5F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Власні доходи спеціального фонду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16016" y="4077072"/>
            <a:ext cx="4104456" cy="360040"/>
          </a:xfrm>
          <a:prstGeom prst="rect">
            <a:avLst/>
          </a:prstGeom>
          <a:solidFill>
            <a:srgbClr val="85DF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Офіційні трансферти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364088" y="3501008"/>
            <a:ext cx="2088232" cy="36004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187,930 </a:t>
            </a:r>
            <a:r>
              <a:rPr lang="uk-UA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тис.грн</a:t>
            </a:r>
            <a:r>
              <a:rPr lang="uk-UA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364088" y="4626171"/>
            <a:ext cx="2160240" cy="36004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29 </a:t>
            </a:r>
            <a:r>
              <a:rPr lang="uk-UA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294</a:t>
            </a:r>
            <a:r>
              <a:rPr lang="uk-UA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,758 </a:t>
            </a:r>
            <a:r>
              <a:rPr lang="uk-UA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тис.грн</a:t>
            </a:r>
            <a:r>
              <a:rPr lang="uk-UA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 стрелкой 14"/>
          <p:cNvCxnSpPr>
            <a:stCxn id="8" idx="1"/>
          </p:cNvCxnSpPr>
          <p:nvPr/>
        </p:nvCxnSpPr>
        <p:spPr>
          <a:xfrm flipH="1">
            <a:off x="2339752" y="2132856"/>
            <a:ext cx="2376264" cy="87402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9" idx="1"/>
          </p:cNvCxnSpPr>
          <p:nvPr/>
        </p:nvCxnSpPr>
        <p:spPr>
          <a:xfrm flipH="1">
            <a:off x="2915816" y="3248980"/>
            <a:ext cx="1800200" cy="2520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10" idx="1"/>
          </p:cNvCxnSpPr>
          <p:nvPr/>
        </p:nvCxnSpPr>
        <p:spPr>
          <a:xfrm flipH="1">
            <a:off x="3059832" y="4257092"/>
            <a:ext cx="165618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5220072" y="2492896"/>
            <a:ext cx="2448272" cy="36004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149 318,940 </a:t>
            </a:r>
            <a:r>
              <a:rPr lang="uk-UA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тис.грн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561781" y="1920514"/>
            <a:ext cx="1254135" cy="468052"/>
          </a:xfrm>
          <a:prstGeom prst="rect">
            <a:avLst/>
          </a:prstGeom>
          <a:solidFill>
            <a:srgbClr val="231AD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83,5 </a:t>
            </a:r>
            <a:r>
              <a:rPr lang="uk-UA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%</a:t>
            </a:r>
            <a:endParaRPr lang="ru-RU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3203848" y="2852936"/>
            <a:ext cx="1080120" cy="35771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0,1</a:t>
            </a:r>
            <a:r>
              <a:rPr lang="uk-UA" b="1" dirty="0" smtClean="0">
                <a:solidFill>
                  <a:schemeClr val="tx1"/>
                </a:solidFill>
              </a:rPr>
              <a:t> %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3347864" y="3707102"/>
            <a:ext cx="1152128" cy="393720"/>
          </a:xfrm>
          <a:prstGeom prst="rect">
            <a:avLst/>
          </a:prstGeom>
          <a:solidFill>
            <a:srgbClr val="85D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16,4 </a:t>
            </a:r>
            <a:r>
              <a:rPr lang="uk-UA" b="1" dirty="0" smtClean="0">
                <a:solidFill>
                  <a:schemeClr val="tx1"/>
                </a:solidFill>
              </a:rPr>
              <a:t>%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88640"/>
            <a:ext cx="8748464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rgbClr val="231AD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ВИДАТКИ СПЕЦІАЛЬНОГО ФОНДУ НА 2025 РІК</a:t>
            </a:r>
          </a:p>
          <a:p>
            <a:pPr algn="ctr"/>
            <a:r>
              <a:rPr lang="uk-UA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16 788 301,0 грн.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Шестиугольник 4"/>
          <p:cNvSpPr/>
          <p:nvPr/>
        </p:nvSpPr>
        <p:spPr>
          <a:xfrm>
            <a:off x="323528" y="1412776"/>
            <a:ext cx="3312368" cy="252028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Видатки за рахунок власних надходжень бюджетних установ</a:t>
            </a:r>
          </a:p>
          <a:p>
            <a:pPr algn="ctr"/>
            <a:r>
              <a:rPr lang="uk-UA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69 330,0 грн.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Шестиугольник 5"/>
          <p:cNvSpPr/>
          <p:nvPr/>
        </p:nvSpPr>
        <p:spPr>
          <a:xfrm>
            <a:off x="3059832" y="3839344"/>
            <a:ext cx="3456384" cy="2686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Видатки бюджету розвитку </a:t>
            </a:r>
          </a:p>
          <a:p>
            <a:pPr algn="ctr"/>
            <a:r>
              <a:rPr lang="uk-UA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16 600 371,0 грн.</a:t>
            </a:r>
          </a:p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Шестиугольник 6"/>
          <p:cNvSpPr/>
          <p:nvPr/>
        </p:nvSpPr>
        <p:spPr>
          <a:xfrm>
            <a:off x="5220072" y="836712"/>
            <a:ext cx="3528392" cy="2642592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Видатки у сфері охорони навколишнього природного середовища</a:t>
            </a:r>
          </a:p>
          <a:p>
            <a:pPr algn="ctr"/>
            <a:r>
              <a:rPr lang="uk-UA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118 600,0 грн.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57487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399"/>
            <a:ext cx="8229600" cy="968372"/>
          </a:xfrm>
        </p:spPr>
        <p:txBody>
          <a:bodyPr>
            <a:normAutofit fontScale="90000"/>
          </a:bodyPr>
          <a:lstStyle/>
          <a:p>
            <a:r>
              <a:rPr lang="uk-UA" sz="3600" dirty="0" smtClean="0">
                <a:solidFill>
                  <a:srgbClr val="231AD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Видатки </a:t>
            </a:r>
            <a:r>
              <a:rPr lang="uk-UA" sz="36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БЮДЖЕТУ РОЗВИТКУ</a:t>
            </a:r>
            <a:br>
              <a:rPr lang="uk-UA" sz="36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b="1" dirty="0" smtClean="0">
                <a:solidFill>
                  <a:srgbClr val="231AD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600" dirty="0" smtClean="0">
                <a:solidFill>
                  <a:srgbClr val="231AD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2025 рік – </a:t>
            </a:r>
            <a:r>
              <a:rPr lang="uk-UA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16 600 371,0 грн.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025771"/>
            <a:ext cx="396044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Капітальний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ремонт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будівлі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Лошкарівського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ліцею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Першотравневської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сільської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ради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1 308 000,0 грн.</a:t>
            </a:r>
          </a:p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Капітальний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ремонт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будівлі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Криничуватського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ліцею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Першотравневської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сільської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ради</a:t>
            </a:r>
          </a:p>
          <a:p>
            <a:r>
              <a:rPr lang="uk-UA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6 281 900,00 грн.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64088" y="3573016"/>
            <a:ext cx="316835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Очисні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споруди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каналізації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с.Першотравневе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Нікопольського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району».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будівництво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Коригування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–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7 945 071,0 грн.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3242559"/>
            <a:ext cx="424157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Реконструкція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водопровідної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мережі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питної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води по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вул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Соборна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с.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Південне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100 000,0 грн.</a:t>
            </a:r>
          </a:p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Реконструкція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водопровідної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мережі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питної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води по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вул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с.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Південне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100 000,0 грн.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4941168"/>
            <a:ext cx="471601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Реконструкція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водопровідної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мережі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по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вул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Калинова в с.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Веселе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100 000,0 грн.</a:t>
            </a:r>
          </a:p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Реконструкція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водопроводу по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вул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Набережна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с.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Криничувате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100 000,00 грн.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72000" y="1052736"/>
            <a:ext cx="4114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Реконструкція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вузла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обліку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природного газу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Криничуватського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ліцею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Першотравневської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сільської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600 000,0 грн.</a:t>
            </a:r>
          </a:p>
          <a:p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 основних засобів КНП ЦПМСД ПСР - </a:t>
            </a:r>
            <a:r>
              <a:rPr lang="uk-UA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65 400,00 грн.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20272" y="5373216"/>
            <a:ext cx="1656184" cy="1098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759927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Дякую за увагу картин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759670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16632"/>
            <a:ext cx="8964488" cy="163121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Обсяг</a:t>
            </a:r>
            <a:r>
              <a:rPr lang="ru-RU" sz="36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cap="none" spc="0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базової</a:t>
            </a:r>
            <a:r>
              <a:rPr lang="ru-RU" sz="36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600" b="1" cap="none" spc="0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реверсної</a:t>
            </a:r>
            <a:r>
              <a:rPr lang="ru-RU" sz="36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cap="none" spc="0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дотації</a:t>
            </a:r>
            <a:r>
              <a:rPr lang="ru-RU" sz="36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36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3600" b="1" cap="none" spc="0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Першотравневській</a:t>
            </a:r>
            <a:r>
              <a:rPr lang="ru-RU" sz="36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ТГ на 2025 рі</a:t>
            </a:r>
            <a:r>
              <a:rPr lang="ru-RU" sz="36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к</a:t>
            </a:r>
          </a:p>
          <a:p>
            <a:pPr algn="ctr"/>
            <a:r>
              <a:rPr lang="uk-UA" sz="2800" b="1" dirty="0" smtClean="0">
                <a:ln>
                  <a:prstDash val="solid"/>
                </a:ln>
                <a:solidFill>
                  <a:srgbClr val="FF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відсутня</a:t>
            </a:r>
            <a:endParaRPr lang="ru-RU" sz="2800" b="1" cap="none" spc="0" dirty="0">
              <a:ln>
                <a:prstDash val="solid"/>
              </a:ln>
              <a:solidFill>
                <a:srgbClr val="FF000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1628800"/>
            <a:ext cx="4104456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Очікувані надходження ПДФО на 1 жителя за 2024 рік (Дані Міністерства фінансів станом на 20.09.2024 року)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2996952"/>
            <a:ext cx="2592288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* 3975,53 грн. 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23528" y="2410008"/>
            <a:ext cx="2520280" cy="432048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Україні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08898" y="3465004"/>
            <a:ext cx="4104456" cy="432048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uk-U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бюджету</a:t>
            </a:r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Першотравневської ТГ 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39552" y="3933056"/>
            <a:ext cx="2592288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* 3689,14 грн. 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3528" y="4293096"/>
            <a:ext cx="2952328" cy="18722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Індекс податкоспроможності</a:t>
            </a:r>
            <a:r>
              <a:rPr lang="uk-U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uk-U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Першотравневської ТГ  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3563888" y="5445224"/>
            <a:ext cx="2592288" cy="0"/>
          </a:xfrm>
          <a:prstGeom prst="line">
            <a:avLst/>
          </a:prstGeom>
          <a:ln w="15875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3347864" y="4437112"/>
            <a:ext cx="3024336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charset="0"/>
              <a:buChar char="•"/>
            </a:pPr>
            <a:r>
              <a:rPr lang="uk-UA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3689,14 грн.</a:t>
            </a:r>
          </a:p>
          <a:p>
            <a:pPr algn="ctr"/>
            <a:r>
              <a:rPr lang="uk-UA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uk-UA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чікувані надходження ПДФО по </a:t>
            </a:r>
            <a:r>
              <a:rPr lang="uk-UA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Першотравневській</a:t>
            </a:r>
            <a:r>
              <a:rPr lang="uk-UA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ТГ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347864" y="5517232"/>
            <a:ext cx="2952328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charset="0"/>
              <a:buChar char="•"/>
            </a:pPr>
            <a:r>
              <a:rPr lang="uk-UA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3975,53 грн.</a:t>
            </a:r>
          </a:p>
          <a:p>
            <a:pPr algn="ctr"/>
            <a:r>
              <a:rPr lang="uk-UA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uk-UA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чікувані надходження ПДФО по Україні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220072" y="1774650"/>
            <a:ext cx="3744416" cy="100811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uk-UA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Базову дотацію з ДБ </a:t>
            </a:r>
            <a:r>
              <a:rPr lang="uk-U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отримують бюджети, у яких індекс податкоспроможності </a:t>
            </a:r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менше 0,9</a:t>
            </a:r>
          </a:p>
          <a:p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220072" y="3284984"/>
            <a:ext cx="3744416" cy="108012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uk-UA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Реверсну дотацію </a:t>
            </a:r>
            <a:r>
              <a:rPr lang="uk-U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вилучають до ДБ з місцевих бюджетів, у яких індекс податкоспроможності </a:t>
            </a:r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більше 1,1</a:t>
            </a:r>
          </a:p>
          <a:p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00192" y="4797152"/>
            <a:ext cx="2736304" cy="122413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Індекс на 2025 рік для Першотравневської ТГ – </a:t>
            </a:r>
            <a:r>
              <a:rPr lang="uk-UA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1,0</a:t>
            </a:r>
          </a:p>
          <a:p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059832" y="5085184"/>
            <a:ext cx="432048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 smtClean="0">
                <a:solidFill>
                  <a:schemeClr val="tx1"/>
                </a:solidFill>
              </a:rPr>
              <a:t>=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6736" y="1939497"/>
            <a:ext cx="672552" cy="55672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09875" y="3535408"/>
            <a:ext cx="695527" cy="50726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260648"/>
            <a:ext cx="8856984" cy="50405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Власні  надходження загального фонду на 2025 рік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9618" y="962106"/>
            <a:ext cx="2142857" cy="214285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608004" y="1041451"/>
            <a:ext cx="4140460" cy="12354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Податок на доходи з фізичних осіб </a:t>
            </a:r>
          </a:p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108 642,115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08004" y="2553619"/>
            <a:ext cx="4068452" cy="8753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Місцеві податки і збори </a:t>
            </a:r>
          </a:p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39 412,475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446144" y="3573016"/>
            <a:ext cx="3096344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Акцизний податок </a:t>
            </a:r>
          </a:p>
          <a:p>
            <a:pPr algn="ctr"/>
            <a:r>
              <a:rPr lang="uk-UA" sz="24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748,260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308584" y="5259589"/>
            <a:ext cx="4223855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Інші надходження </a:t>
            </a:r>
            <a:endParaRPr lang="uk-UA" sz="24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516,090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07504" y="3302365"/>
            <a:ext cx="2592288" cy="914400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149 318,940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H="1">
            <a:off x="2483768" y="1547614"/>
            <a:ext cx="2889579" cy="123331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11" idx="1"/>
          </p:cNvCxnSpPr>
          <p:nvPr/>
        </p:nvCxnSpPr>
        <p:spPr>
          <a:xfrm flipH="1" flipV="1">
            <a:off x="2906551" y="3958171"/>
            <a:ext cx="2539593" cy="7204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>
            <a:off x="2915817" y="3007954"/>
            <a:ext cx="2039504" cy="56506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 flipV="1">
            <a:off x="2915817" y="4445363"/>
            <a:ext cx="2160239" cy="107186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2699792" y="1647916"/>
            <a:ext cx="1346448" cy="352893"/>
          </a:xfrm>
          <a:prstGeom prst="rect">
            <a:avLst/>
          </a:prstGeom>
          <a:solidFill>
            <a:srgbClr val="85D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72,7 %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946973" y="2733728"/>
            <a:ext cx="1346448" cy="352893"/>
          </a:xfrm>
          <a:prstGeom prst="rect">
            <a:avLst/>
          </a:prstGeom>
          <a:solidFill>
            <a:srgbClr val="85D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26,4 %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935569" y="3449026"/>
            <a:ext cx="1346448" cy="352893"/>
          </a:xfrm>
          <a:prstGeom prst="rect">
            <a:avLst/>
          </a:prstGeom>
          <a:solidFill>
            <a:srgbClr val="85D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0,5 %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935569" y="4487595"/>
            <a:ext cx="1346448" cy="352893"/>
          </a:xfrm>
          <a:prstGeom prst="rect">
            <a:avLst/>
          </a:prstGeom>
          <a:solidFill>
            <a:srgbClr val="85D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0,4 %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00856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712968" cy="1025780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місцевих податків і зборів на 2025 рік,</a:t>
            </a:r>
            <a:b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b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39 412,475 </a:t>
            </a:r>
            <a:r>
              <a:rPr lang="uk-UA" sz="3200" b="1" u="sng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sz="3200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35896" y="1844824"/>
            <a:ext cx="4968552" cy="293062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752,635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Податок на нерухоме майно</a:t>
            </a:r>
          </a:p>
          <a:p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18 037,040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Плата за землю</a:t>
            </a:r>
          </a:p>
          <a:p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20 622,8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Єдиний податок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9516" y="2132856"/>
            <a:ext cx="2915816" cy="29158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99792" y="1988840"/>
            <a:ext cx="816308" cy="81630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27784" y="2780928"/>
            <a:ext cx="865350" cy="8653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99792" y="3717032"/>
            <a:ext cx="927413" cy="927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877930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uk-UA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податку на доходи з фізичних осіб на 2025 рік, </a:t>
            </a:r>
            <a:r>
              <a:rPr lang="uk-UA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108 642,115 </a:t>
            </a:r>
            <a:r>
              <a:rPr lang="uk-UA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51920" y="1412776"/>
            <a:ext cx="4896544" cy="46085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uk-UA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82 470,115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Податок на доходи із заробітної плати</a:t>
            </a:r>
          </a:p>
          <a:p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23 301,370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Податок на доходи за паї</a:t>
            </a:r>
          </a:p>
          <a:p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270,630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Податок на доходи за результатами річного декларування</a:t>
            </a:r>
          </a:p>
          <a:p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2 600,0 </a:t>
            </a:r>
            <a:r>
              <a:rPr lang="uk-UA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Податок на доходи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вигляді МПЗ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3295" y="2420888"/>
            <a:ext cx="3024336" cy="1825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345548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260648"/>
            <a:ext cx="8856984" cy="50405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доходів спеціального фонду на 2025 рік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74832" y="1258268"/>
            <a:ext cx="4140460" cy="18984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Власні надходження бюджетних установ</a:t>
            </a:r>
          </a:p>
          <a:p>
            <a:pPr algn="ctr"/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69,330 </a:t>
            </a:r>
            <a:r>
              <a:rPr lang="uk-UA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uk-UA" sz="2800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36,9%</a:t>
            </a:r>
            <a:endParaRPr lang="ru-RU" sz="2800" b="1" u="sng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35996" y="1418778"/>
            <a:ext cx="4223855" cy="16501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Екологічний податок </a:t>
            </a:r>
            <a:endParaRPr lang="uk-UA" sz="28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118,6 </a:t>
            </a:r>
            <a:r>
              <a:rPr lang="uk-UA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uk-UA" sz="2800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63,1%</a:t>
            </a:r>
            <a:endParaRPr lang="ru-RU" sz="2800" b="1" u="sng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275856" y="4686431"/>
            <a:ext cx="2736306" cy="931781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187,930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7" name="Соединительная линия уступом 26"/>
          <p:cNvCxnSpPr/>
          <p:nvPr/>
        </p:nvCxnSpPr>
        <p:spPr>
          <a:xfrm rot="16200000" flipH="1">
            <a:off x="2575441" y="3049295"/>
            <a:ext cx="1686546" cy="129382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Соединительная линия уступом 31"/>
          <p:cNvCxnSpPr/>
          <p:nvPr/>
        </p:nvCxnSpPr>
        <p:spPr>
          <a:xfrm rot="5400000">
            <a:off x="4628828" y="3156150"/>
            <a:ext cx="1974579" cy="792089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Рисунок 4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033533"/>
            <a:ext cx="3040515" cy="1817183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96381" y="5033533"/>
            <a:ext cx="2847619" cy="171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739053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0"/>
            <a:ext cx="842493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uk-UA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Міжбюджетні </a:t>
            </a:r>
            <a:r>
              <a:rPr lang="uk-UA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трансферти</a:t>
            </a:r>
          </a:p>
          <a:p>
            <a:pPr algn="ctr"/>
            <a:r>
              <a:rPr lang="uk-UA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бюджету </a:t>
            </a:r>
            <a:r>
              <a:rPr lang="uk-UA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Першотравневської</a:t>
            </a:r>
            <a:r>
              <a:rPr lang="uk-UA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громади</a:t>
            </a:r>
          </a:p>
          <a:p>
            <a:pPr algn="ctr"/>
            <a:r>
              <a:rPr lang="uk-UA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uk-UA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рік, </a:t>
            </a:r>
            <a:r>
              <a:rPr lang="uk-UA" sz="32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29 294,758 </a:t>
            </a:r>
            <a:r>
              <a:rPr lang="uk-UA" sz="3200" b="1" u="sng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sz="32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u="sng" cap="none" spc="0" dirty="0">
              <a:ln/>
              <a:solidFill>
                <a:srgbClr val="C00000"/>
              </a:solidFill>
              <a:effectLst/>
            </a:endParaRPr>
          </a:p>
        </p:txBody>
      </p:sp>
      <p:sp>
        <p:nvSpPr>
          <p:cNvPr id="6" name="Облако 5"/>
          <p:cNvSpPr/>
          <p:nvPr/>
        </p:nvSpPr>
        <p:spPr>
          <a:xfrm>
            <a:off x="107504" y="1484784"/>
            <a:ext cx="3491880" cy="2664296"/>
          </a:xfrm>
          <a:prstGeom prst="cloud">
            <a:avLst/>
          </a:prstGeom>
          <a:solidFill>
            <a:srgbClr val="29E01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Освітня субвенція з ДБ (січень-серпень 2025 р)</a:t>
            </a:r>
          </a:p>
          <a:p>
            <a:pPr algn="ctr"/>
            <a:r>
              <a:rPr lang="uk-UA" sz="2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28 789,4 </a:t>
            </a:r>
            <a:r>
              <a:rPr lang="uk-UA" sz="2800" b="1" u="sng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sz="2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4067944" y="1412776"/>
            <a:ext cx="4896544" cy="2795444"/>
          </a:xfrm>
          <a:prstGeom prst="cloud">
            <a:avLst/>
          </a:prstGeom>
          <a:solidFill>
            <a:srgbClr val="231AD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Субвенція з ОБ на пільгове </a:t>
            </a:r>
            <a:r>
              <a:rPr lang="uk-UA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мед.обсл.осіб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постраждалих </a:t>
            </a:r>
            <a:r>
              <a:rPr lang="uk-UA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внасл.аварії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ЧАЕС</a:t>
            </a:r>
          </a:p>
          <a:p>
            <a:pPr algn="ctr"/>
            <a:r>
              <a:rPr lang="uk-UA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1,714 </a:t>
            </a:r>
            <a:r>
              <a:rPr lang="uk-UA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1475656" y="3573016"/>
            <a:ext cx="4536504" cy="2939460"/>
          </a:xfrm>
          <a:prstGeom prst="cloud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Субвенція на спільне утримання об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єктів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спільного користування</a:t>
            </a:r>
          </a:p>
          <a:p>
            <a:pPr algn="ctr"/>
            <a:r>
              <a:rPr lang="uk-UA" sz="2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503,644 </a:t>
            </a:r>
            <a:r>
              <a:rPr lang="uk-UA" sz="2800" b="1" u="sng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sz="2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444813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188640"/>
            <a:ext cx="837351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Видаткова</a:t>
            </a:r>
            <a:r>
              <a:rPr lang="ru-RU" sz="32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cap="none" spc="0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</a:t>
            </a:r>
            <a:r>
              <a:rPr lang="ru-RU" sz="32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бюджету з </a:t>
            </a:r>
            <a:r>
              <a:rPr lang="ru-RU" sz="3200" b="1" cap="none" spc="0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ru-RU" sz="32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cap="none" spc="0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міжбюджетних</a:t>
            </a:r>
            <a:r>
              <a:rPr lang="ru-RU" sz="32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cap="none" spc="0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трансфертів</a:t>
            </a:r>
            <a:r>
              <a:rPr lang="ru-RU" sz="32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cap="none" spc="0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</a:t>
            </a:r>
            <a:r>
              <a:rPr lang="ru-RU" sz="32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32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178 801,628 </a:t>
            </a:r>
            <a:r>
              <a:rPr lang="ru-RU" sz="3200" b="1" cap="none" spc="0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ru-RU" sz="32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2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898642" y="1758300"/>
            <a:ext cx="3817374" cy="1189793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Загальний фонд</a:t>
            </a:r>
          </a:p>
          <a:p>
            <a:pPr algn="ctr"/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162 013,327 </a:t>
            </a:r>
            <a:r>
              <a:rPr lang="uk-UA" sz="24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4139952" y="2905140"/>
            <a:ext cx="4330772" cy="124394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Спеціальний фонд</a:t>
            </a:r>
          </a:p>
          <a:p>
            <a:pPr algn="ctr"/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16 788,301 </a:t>
            </a:r>
            <a:r>
              <a:rPr lang="uk-UA" sz="24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293096"/>
            <a:ext cx="5757727" cy="2467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351964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945</TotalTime>
  <Words>1243</Words>
  <Application>Microsoft Office PowerPoint</Application>
  <PresentationFormat>Экран (4:3)</PresentationFormat>
  <Paragraphs>245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Слайд 2</vt:lpstr>
      <vt:lpstr>Слайд 3</vt:lpstr>
      <vt:lpstr>Слайд 4</vt:lpstr>
      <vt:lpstr>Структура місцевих податків і зборів на 2025 рік, 39 412,475 тис.грн.</vt:lpstr>
      <vt:lpstr>Структура податку на доходи з фізичних осіб на 2025 рік, 108 642,115 тис.грн.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Видатки БЮДЖЕТУ РОЗВИТКУ  на 2025 рік – 16 600 371,0 грн.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131</cp:revision>
  <dcterms:created xsi:type="dcterms:W3CDTF">2023-12-14T12:15:34Z</dcterms:created>
  <dcterms:modified xsi:type="dcterms:W3CDTF">2024-12-17T14:09:38Z</dcterms:modified>
</cp:coreProperties>
</file>