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66" r:id="rId4"/>
    <p:sldId id="263" r:id="rId5"/>
    <p:sldId id="264" r:id="rId6"/>
    <p:sldId id="260" r:id="rId7"/>
    <p:sldId id="267" r:id="rId8"/>
    <p:sldId id="268" r:id="rId9"/>
    <p:sldId id="269" r:id="rId10"/>
    <p:sldId id="278" r:id="rId11"/>
    <p:sldId id="271" r:id="rId12"/>
    <p:sldId id="270" r:id="rId13"/>
    <p:sldId id="279" r:id="rId14"/>
    <p:sldId id="272" r:id="rId15"/>
    <p:sldId id="273" r:id="rId16"/>
    <p:sldId id="274" r:id="rId17"/>
    <p:sldId id="275" r:id="rId18"/>
    <p:sldId id="276" r:id="rId19"/>
    <p:sldId id="261" r:id="rId20"/>
    <p:sldId id="262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CFCC4"/>
    <a:srgbClr val="F7BBF3"/>
    <a:srgbClr val="29E010"/>
    <a:srgbClr val="231AD4"/>
    <a:srgbClr val="5CA5F6"/>
    <a:srgbClr val="819AEB"/>
    <a:srgbClr val="6E8BE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943" autoAdjust="0"/>
  </p:normalViewPr>
  <p:slideViewPr>
    <p:cSldViewPr>
      <p:cViewPr varScale="1">
        <p:scale>
          <a:sx n="113" d="100"/>
          <a:sy n="113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рік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тис.грн.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Апарат упр.</c:v>
                </c:pt>
                <c:pt idx="1">
                  <c:v>Освіта</c:v>
                </c:pt>
                <c:pt idx="2">
                  <c:v>Соц.захист</c:v>
                </c:pt>
                <c:pt idx="3">
                  <c:v>Культура</c:v>
                </c:pt>
                <c:pt idx="4">
                  <c:v>Охорона здор</c:v>
                </c:pt>
                <c:pt idx="5">
                  <c:v>ЖКГ</c:v>
                </c:pt>
                <c:pt idx="6">
                  <c:v>Економічна д-ть</c:v>
                </c:pt>
                <c:pt idx="7">
                  <c:v>Інша д-ть</c:v>
                </c:pt>
                <c:pt idx="8">
                  <c:v>Поточні трансферти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30308.304</c:v>
                </c:pt>
                <c:pt idx="1">
                  <c:v>76956.84599999999</c:v>
                </c:pt>
                <c:pt idx="2">
                  <c:v>9548.5409999999974</c:v>
                </c:pt>
                <c:pt idx="3">
                  <c:v>12558.130000000001</c:v>
                </c:pt>
                <c:pt idx="4">
                  <c:v>8861.9509999999955</c:v>
                </c:pt>
                <c:pt idx="5">
                  <c:v>5997.59</c:v>
                </c:pt>
                <c:pt idx="6">
                  <c:v>954.35699999999986</c:v>
                </c:pt>
                <c:pt idx="7">
                  <c:v>3499.826</c:v>
                </c:pt>
                <c:pt idx="8">
                  <c:v>1036.3</c:v>
                </c:pt>
              </c:numCache>
            </c:numRef>
          </c:val>
        </c:ser>
        <c:axId val="123535744"/>
        <c:axId val="123537280"/>
      </c:barChart>
      <c:catAx>
        <c:axId val="123535744"/>
        <c:scaling>
          <c:orientation val="minMax"/>
        </c:scaling>
        <c:axPos val="b"/>
        <c:tickLblPos val="nextTo"/>
        <c:crossAx val="123537280"/>
        <c:crosses val="autoZero"/>
        <c:auto val="1"/>
        <c:lblAlgn val="ctr"/>
        <c:lblOffset val="100"/>
      </c:catAx>
      <c:valAx>
        <c:axId val="123537280"/>
        <c:scaling>
          <c:orientation val="minMax"/>
        </c:scaling>
        <c:axPos val="l"/>
        <c:majorGridlines/>
        <c:numFmt formatCode="General" sourceLinked="1"/>
        <c:tickLblPos val="nextTo"/>
        <c:crossAx val="12353574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dirty="0" smtClean="0"/>
              <a:t>2026 </a:t>
            </a:r>
            <a:r>
              <a:rPr lang="ru-RU" dirty="0"/>
              <a:t>рік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рік</c:v>
                </c:pt>
              </c:strCache>
            </c:strRef>
          </c:tx>
          <c:dPt>
            <c:idx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99-427E-8A1B-86F021CE7AC4}"/>
              </c:ext>
            </c:extLst>
          </c:dPt>
          <c:dPt>
            <c:idx val="1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Виконавчий комітет</c:v>
                </c:pt>
                <c:pt idx="1">
                  <c:v>Фінансовий відділ</c:v>
                </c:pt>
                <c:pt idx="2">
                  <c:v>Інша діяльність у сфері ДУ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29084.254000000001</c:v>
                </c:pt>
                <c:pt idx="1">
                  <c:v>1174.05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99-427E-8A1B-86F021CE7AC4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8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0.27557</cdr:x>
      <cdr:y>0</cdr:y>
    </cdr:from>
    <cdr:to>
      <cdr:x>0.42913</cdr:x>
      <cdr:y>0.14563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679848" y="0"/>
          <a:ext cx="936104" cy="5918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0,0 </a:t>
          </a:r>
          <a:r>
            <a:rPr lang="uk-UA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тис.грн</a:t>
          </a:r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0.38188</cdr:x>
      <cdr:y>0.46456</cdr:y>
    </cdr:from>
    <cdr:to>
      <cdr:x>0.54725</cdr:x>
      <cdr:y>0.65947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327920" y="1887984"/>
          <a:ext cx="1008112" cy="7920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29 084,254 </a:t>
          </a:r>
          <a:r>
            <a:rPr lang="uk-UA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тис.грн</a:t>
          </a:r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0.24408</cdr:x>
      <cdr:y>0.19879</cdr:y>
    </cdr:from>
    <cdr:to>
      <cdr:x>0.42126</cdr:x>
      <cdr:y>0.37597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728192" y="807864"/>
          <a:ext cx="1254550" cy="7200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1174,050 </a:t>
          </a:r>
          <a:r>
            <a:rPr lang="uk-UA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тис.грн</a:t>
          </a:r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F7E-ED1F-4163-9A8F-97FD952EDD7C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0AAB-4935-4654-8F6F-5E06945CD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F7E-ED1F-4163-9A8F-97FD952EDD7C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0AAB-4935-4654-8F6F-5E06945CD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F7E-ED1F-4163-9A8F-97FD952EDD7C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0AAB-4935-4654-8F6F-5E06945CD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F7E-ED1F-4163-9A8F-97FD952EDD7C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0AAB-4935-4654-8F6F-5E06945CD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F7E-ED1F-4163-9A8F-97FD952EDD7C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0AAB-4935-4654-8F6F-5E06945CD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F7E-ED1F-4163-9A8F-97FD952EDD7C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0AAB-4935-4654-8F6F-5E06945CD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F7E-ED1F-4163-9A8F-97FD952EDD7C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0AAB-4935-4654-8F6F-5E06945CD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F7E-ED1F-4163-9A8F-97FD952EDD7C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0AAB-4935-4654-8F6F-5E06945CD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F7E-ED1F-4163-9A8F-97FD952EDD7C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0AAB-4935-4654-8F6F-5E06945CD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F7E-ED1F-4163-9A8F-97FD952EDD7C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0AAB-4935-4654-8F6F-5E06945CD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5F7E-ED1F-4163-9A8F-97FD952EDD7C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0AAB-4935-4654-8F6F-5E06945CD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45F7E-ED1F-4163-9A8F-97FD952EDD7C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00AAB-4935-4654-8F6F-5E06945CD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i.pinimg.com/736x/d8/3a/38/d83a38eff31a484d8acd8608c0eda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98"/>
            <a:ext cx="9155528" cy="68600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7197" y="260648"/>
            <a:ext cx="896963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 бюджету </a:t>
            </a:r>
          </a:p>
          <a:p>
            <a:pPr algn="ctr"/>
            <a:r>
              <a:rPr lang="uk-UA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Мозолевської</a:t>
            </a:r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сільської</a:t>
            </a:r>
          </a:p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територіальної громади</a:t>
            </a:r>
          </a:p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на 2026 рік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115616" y="1772816"/>
          <a:ext cx="72008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0463" y="0"/>
            <a:ext cx="82848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800" b="1" dirty="0" err="1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видатків</a:t>
            </a:r>
            <a:r>
              <a:rPr lang="ru-RU" sz="2800" b="1" dirty="0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800" b="1" i="1" u="sng" dirty="0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фонду </a:t>
            </a:r>
          </a:p>
          <a:p>
            <a:pPr algn="ctr"/>
            <a:r>
              <a:rPr lang="ru-RU" sz="2800" b="1" dirty="0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2800" b="1" dirty="0" err="1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Мозолевської</a:t>
            </a:r>
            <a:r>
              <a:rPr lang="ru-RU" sz="2800" b="1" dirty="0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ТГ на 2026 рік</a:t>
            </a:r>
          </a:p>
          <a:p>
            <a:pPr algn="ctr"/>
            <a:r>
              <a:rPr lang="ru-RU" sz="2800" b="1" dirty="0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розрізі</a:t>
            </a:r>
            <a:r>
              <a:rPr lang="ru-RU" sz="2800" b="1" dirty="0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кодів</a:t>
            </a:r>
            <a:r>
              <a:rPr lang="ru-RU" sz="2800" b="1" dirty="0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функціональної</a:t>
            </a:r>
            <a:r>
              <a:rPr lang="ru-RU" sz="2800" b="1" dirty="0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класифікації</a:t>
            </a:r>
            <a:r>
              <a:rPr lang="ru-RU" sz="2800" b="1" dirty="0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видатків</a:t>
            </a:r>
            <a:r>
              <a:rPr lang="ru-RU" sz="2800" b="1" dirty="0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149 721 845,0 грн.</a:t>
            </a:r>
            <a:endParaRPr lang="ru-RU" sz="2800" b="1" dirty="0">
              <a:ln/>
              <a:solidFill>
                <a:srgbClr val="29E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3466" y="0"/>
            <a:ext cx="76771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</a:t>
            </a: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40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4000" b="1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308,304 </a:t>
            </a:r>
            <a:r>
              <a:rPr lang="ru-RU" sz="4000" b="1" u="sng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4000" b="1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104996418"/>
              </p:ext>
            </p:extLst>
          </p:nvPr>
        </p:nvGraphicFramePr>
        <p:xfrm>
          <a:off x="539552" y="1397000"/>
          <a:ext cx="7776864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96" y="4941169"/>
            <a:ext cx="2568950" cy="19168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923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678" y="164200"/>
            <a:ext cx="68173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9E01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9E01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«ОСВІТА» </a:t>
            </a:r>
          </a:p>
          <a:p>
            <a:r>
              <a:rPr lang="ru-RU" sz="54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9E01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76 956,846</a:t>
            </a:r>
            <a:r>
              <a:rPr lang="ru-RU" sz="54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9E01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u="sng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9E01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54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9E01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29E01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289330"/>
            <a:ext cx="3888433" cy="1261981"/>
          </a:xfrm>
          <a:prstGeom prst="roundRect">
            <a:avLst/>
          </a:prstGeom>
          <a:solidFill>
            <a:srgbClr val="29E01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дошкільних навчальних закладів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25 011,090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32,5%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2289330"/>
            <a:ext cx="3816424" cy="1261981"/>
          </a:xfrm>
          <a:prstGeom prst="roundRect">
            <a:avLst/>
          </a:prstGeom>
          <a:solidFill>
            <a:srgbClr val="29E01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закладів загальної середньої освіти 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49 330,068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64,1%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4182524"/>
            <a:ext cx="3600401" cy="1262700"/>
          </a:xfrm>
          <a:prstGeom prst="roundRect">
            <a:avLst/>
          </a:prstGeom>
          <a:solidFill>
            <a:srgbClr val="29E01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позашкільної освіти 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2 397,588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3,1%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4182524"/>
            <a:ext cx="3816424" cy="1168988"/>
          </a:xfrm>
          <a:prstGeom prst="roundRect">
            <a:avLst/>
          </a:prstGeom>
          <a:solidFill>
            <a:srgbClr val="29E01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 програми та заходи у сфері освіти 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218,100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0,3%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0784" y="0"/>
            <a:ext cx="2963216" cy="21165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1151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678" y="164200"/>
            <a:ext cx="85277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«ОХОРОНА ЗДОРОВ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Я”</a:t>
            </a:r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4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4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861,951 </a:t>
            </a:r>
            <a:r>
              <a:rPr lang="ru-RU" sz="4400" b="1" u="sng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44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628800"/>
            <a:ext cx="8568952" cy="4752528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КНП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“Центр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ПМСД”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Мозолевської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сільської ради</a:t>
            </a:r>
          </a:p>
          <a:p>
            <a:r>
              <a:rPr lang="uk-UA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 спрямовано на: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праці (на 6 міс.2026) – 4 810,992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інвентар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474,489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Медикаменти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249,877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14,4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комунальних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389,306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водопостачання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водовідведення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10,680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електроенергії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2 696,207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виплати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населенню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216,0</a:t>
            </a: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ownloads\Без названия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085184"/>
            <a:ext cx="2592288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1151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043" y="1508181"/>
            <a:ext cx="2342857" cy="19523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«Культура» </a:t>
            </a:r>
          </a:p>
          <a:p>
            <a:pPr algn="ctr"/>
            <a:r>
              <a:rPr lang="ru-RU" sz="54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12 558,130</a:t>
            </a:r>
            <a:r>
              <a:rPr lang="ru-RU" sz="54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u="sng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54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352" y="3487198"/>
            <a:ext cx="3888433" cy="1261981"/>
          </a:xfrm>
          <a:prstGeom prst="roundRec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бібліотек</a:t>
            </a:r>
            <a:endPara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1 009,937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8,0%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2523267"/>
            <a:ext cx="3816424" cy="1499710"/>
          </a:xfrm>
          <a:prstGeom prst="roundRec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будинків культури</a:t>
            </a:r>
            <a:endPara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11 394,430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90,7%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3513" y="5021606"/>
            <a:ext cx="3600401" cy="1478724"/>
          </a:xfrm>
          <a:prstGeom prst="roundRec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музей</a:t>
            </a:r>
            <a:endPara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103,763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0,8%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4591980"/>
            <a:ext cx="3816424" cy="1168988"/>
          </a:xfrm>
          <a:prstGeom prst="roundRec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 заходи в сфері культури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0,5%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063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0"/>
            <a:ext cx="7596336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44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9 548,54</a:t>
            </a:r>
            <a:r>
              <a:rPr lang="ru-RU" sz="44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400" b="1" u="sng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48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556793"/>
            <a:ext cx="3888433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Пільговий проїзд у залізничному транспорті</a:t>
            </a:r>
            <a:endPara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120,0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5517232"/>
            <a:ext cx="4093351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Пільгове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мед.обслуг.осіб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постраждалих внаслідок аварії ЧАЕС</a:t>
            </a:r>
            <a:endPara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2,385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276872"/>
            <a:ext cx="3998769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 Мозолевського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терцентру</a:t>
            </a:r>
            <a:endPara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6 434,408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67,4%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99992" y="2924944"/>
            <a:ext cx="3816424" cy="8089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 центру соціальних служб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831,349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8,7%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4221088"/>
            <a:ext cx="3600401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 видатки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соц.захисту</a:t>
            </a:r>
            <a:endPara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1917,330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20,1%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525202" cy="968125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499992" y="4869160"/>
            <a:ext cx="3816424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8,0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99992" y="3861048"/>
            <a:ext cx="3816424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поворотної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фінансової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резервних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патронатним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вихователям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23,97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3212976"/>
            <a:ext cx="3816424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особам, не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здатним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самообслуговування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120,0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99992" y="1556792"/>
            <a:ext cx="3816424" cy="11689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21,099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372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«ЖКГ» </a:t>
            </a:r>
          </a:p>
          <a:p>
            <a:pPr algn="ctr"/>
            <a:r>
              <a:rPr lang="ru-RU" sz="4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5 997,590</a:t>
            </a:r>
            <a:r>
              <a:rPr lang="ru-RU" sz="48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u="sng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48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628800"/>
            <a:ext cx="3888433" cy="2418148"/>
          </a:xfrm>
          <a:prstGeom prst="round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Водопровідно-каналізаційне господарство </a:t>
            </a:r>
          </a:p>
          <a:p>
            <a:pPr algn="ctr"/>
            <a:r>
              <a:rPr lang="uk-UA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ел.енергія</a:t>
            </a:r>
            <a:r>
              <a:rPr lang="uk-UA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встановлення лічильників води та металевих люків, виготовлення </a:t>
            </a:r>
            <a:r>
              <a:rPr lang="uk-UA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тех.паспорту</a:t>
            </a:r>
            <a:r>
              <a:rPr lang="uk-UA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492,436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8,2%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1556792"/>
            <a:ext cx="3816424" cy="2664296"/>
          </a:xfrm>
          <a:prstGeom prst="round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 підтримка комунальних підприємств </a:t>
            </a:r>
          </a:p>
          <a:p>
            <a:r>
              <a:rPr lang="uk-UA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(Фонтан плюс – 500,0;</a:t>
            </a:r>
          </a:p>
          <a:p>
            <a:r>
              <a:rPr lang="uk-UA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Оріон – 1003,0; </a:t>
            </a:r>
          </a:p>
          <a:p>
            <a:r>
              <a:rPr lang="uk-UA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СадКо</a:t>
            </a:r>
            <a:r>
              <a:rPr lang="uk-UA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600,0;</a:t>
            </a:r>
          </a:p>
          <a:p>
            <a:r>
              <a:rPr lang="uk-UA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Лошкарівське</a:t>
            </a:r>
            <a:r>
              <a:rPr lang="uk-UA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джерело –250,0; Скіф-К – 450,0;</a:t>
            </a:r>
          </a:p>
          <a:p>
            <a:r>
              <a:rPr lang="uk-UA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Добробут – 400,0)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3 203,0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53,4%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4221088"/>
            <a:ext cx="6973018" cy="2448272"/>
          </a:xfrm>
          <a:prstGeom prst="round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Благоустрій </a:t>
            </a:r>
          </a:p>
          <a:p>
            <a:pPr algn="ctr"/>
            <a:r>
              <a:rPr lang="uk-UA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(електроенергія, інвентар та інструменти, </a:t>
            </a:r>
            <a:r>
              <a:rPr lang="uk-UA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паливо-маст.матеріали</a:t>
            </a:r>
            <a:r>
              <a:rPr lang="uk-UA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поточ.рем.братської</a:t>
            </a:r>
            <a:r>
              <a:rPr lang="uk-UA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могили </a:t>
            </a:r>
            <a:r>
              <a:rPr lang="uk-UA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с.Високе</a:t>
            </a:r>
            <a:r>
              <a:rPr lang="uk-UA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послуги з покосу, </a:t>
            </a:r>
            <a:r>
              <a:rPr lang="uk-UA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погрузки</a:t>
            </a:r>
            <a:r>
              <a:rPr lang="uk-UA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сміття, прибирання кладовищ)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2 302,154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38,4%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1404919" cy="11150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636912"/>
            <a:ext cx="927412" cy="9274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4581128"/>
            <a:ext cx="1215444" cy="10540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5589240"/>
            <a:ext cx="1304922" cy="9736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8860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54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4 454,183</a:t>
            </a:r>
            <a:r>
              <a:rPr lang="ru-RU" sz="54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u="sng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54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3193" y="1772816"/>
            <a:ext cx="2918648" cy="2520280"/>
          </a:xfrm>
          <a:prstGeom prst="roundRect">
            <a:avLst/>
          </a:prstGeom>
          <a:solidFill>
            <a:srgbClr val="F7BBF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 з НГО земель, виготовлення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тех.документації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землеустрою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відведення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ТГ  </a:t>
            </a:r>
            <a:endParaRPr lang="uk-UA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600,0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13,5%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2160" y="1844824"/>
            <a:ext cx="2880320" cy="2289476"/>
          </a:xfrm>
          <a:prstGeom prst="roundRect">
            <a:avLst/>
          </a:prstGeom>
          <a:solidFill>
            <a:srgbClr val="F7BBF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Членські внески до Асоціації ОТГ,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Дніпр.обл.асоціації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ОМС,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Всеукр.асоціації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</a:t>
            </a:r>
            <a:endParaRPr lang="uk-UA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54,357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1,2%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4642030"/>
            <a:ext cx="2736304" cy="1739298"/>
          </a:xfrm>
          <a:prstGeom prst="roundRect">
            <a:avLst/>
          </a:prstGeom>
          <a:solidFill>
            <a:srgbClr val="F7BBF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малого та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середнього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300,0 </a:t>
            </a:r>
            <a:r>
              <a:rPr 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2160" y="4221088"/>
            <a:ext cx="2736304" cy="2289476"/>
          </a:xfrm>
          <a:prstGeom prst="roundRect">
            <a:avLst/>
          </a:prstGeom>
          <a:solidFill>
            <a:srgbClr val="F7BBF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матеріального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резерву на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випадок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надзвичайних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497,140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11,2%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31840" y="2053440"/>
            <a:ext cx="2880320" cy="2289476"/>
          </a:xfrm>
          <a:prstGeom prst="roundRect">
            <a:avLst/>
          </a:prstGeom>
          <a:solidFill>
            <a:srgbClr val="F7BBF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автомобільним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транспортом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військовозобов’язаних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00,0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8,9%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03848" y="4642030"/>
            <a:ext cx="2736304" cy="1739298"/>
          </a:xfrm>
          <a:prstGeom prst="roundRect">
            <a:avLst/>
          </a:prstGeom>
          <a:solidFill>
            <a:srgbClr val="F7BBF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пожежної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2 602,686 </a:t>
            </a:r>
            <a:r>
              <a:rPr 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58,5%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04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Міжбюджетні</a:t>
            </a:r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трансферти</a:t>
            </a:r>
            <a:endParaRPr lang="ru-RU" sz="40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1 036,300</a:t>
            </a:r>
            <a:r>
              <a:rPr lang="ru-RU" sz="40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u="sng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40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4" y="1484784"/>
            <a:ext cx="5400600" cy="1368152"/>
          </a:xfrm>
          <a:prstGeom prst="roundRect">
            <a:avLst/>
          </a:prstGeom>
          <a:solidFill>
            <a:srgbClr val="FCFCC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бюджету Покровської ТГ </a:t>
            </a:r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uk-UA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комун.послуги</a:t>
            </a:r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КП «Нікопольська лікарня» ПСР на 2026 р.)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1 000,0 </a:t>
            </a:r>
            <a:r>
              <a:rPr 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9712" y="3284984"/>
            <a:ext cx="5112568" cy="1478724"/>
          </a:xfrm>
          <a:prstGeom prst="roundRect">
            <a:avLst/>
          </a:prstGeom>
          <a:solidFill>
            <a:srgbClr val="FCFCC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обласного бюджету </a:t>
            </a:r>
          </a:p>
          <a:p>
            <a:pPr algn="ctr"/>
            <a:r>
              <a:rPr lang="uk-UA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поповнення </a:t>
            </a:r>
            <a:r>
              <a:rPr lang="uk-UA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матер.резерву</a:t>
            </a:r>
            <a:r>
              <a:rPr lang="uk-UA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36,3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8623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874846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231A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 СПЕЦІАЛЬНОГО ФОНДУ НА 2026 РІК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16 788 301,0 грн.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323528" y="1412776"/>
            <a:ext cx="3312368" cy="252028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 за рахунок власних надходжень бюджетних установ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82 988,00 грн.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059832" y="3839344"/>
            <a:ext cx="3456384" cy="2686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 бюджету розвитку 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11 555 150,0 грн.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5220072" y="836712"/>
            <a:ext cx="3528392" cy="264259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 у сфері охорони навколишнього природного середовища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161 500,0 грн.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574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512" y="116632"/>
            <a:ext cx="9144000" cy="104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доходів бюджету на 2026 рік</a:t>
            </a:r>
          </a:p>
          <a:p>
            <a:pPr algn="ctr"/>
            <a:r>
              <a:rPr lang="uk-UA" sz="2400" b="1" cap="none" spc="50" dirty="0" smtClean="0">
                <a:ln w="11430"/>
                <a:solidFill>
                  <a:srgbClr val="29E01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 трансфертами)</a:t>
            </a:r>
            <a:endParaRPr lang="ru-RU" sz="2400" b="1" cap="none" spc="50" dirty="0">
              <a:ln w="11430"/>
              <a:solidFill>
                <a:srgbClr val="29E01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9552" y="3212976"/>
            <a:ext cx="2160240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161 521,483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3528" y="3068960"/>
            <a:ext cx="2592288" cy="1944216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916832"/>
            <a:ext cx="4176464" cy="432048"/>
          </a:xfrm>
          <a:prstGeom prst="rect">
            <a:avLst/>
          </a:prstGeom>
          <a:solidFill>
            <a:srgbClr val="231AD4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Власні доходи загального фонду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3068960"/>
            <a:ext cx="4176464" cy="360040"/>
          </a:xfrm>
          <a:prstGeom prst="rect">
            <a:avLst/>
          </a:prstGeom>
          <a:solidFill>
            <a:srgbClr val="5CA5F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Власні доходи спеціального фонду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4077072"/>
            <a:ext cx="4104456" cy="360040"/>
          </a:xfrm>
          <a:prstGeom prst="rect">
            <a:avLst/>
          </a:prstGeom>
          <a:solidFill>
            <a:srgbClr val="85D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Офіційні трансферти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3501008"/>
            <a:ext cx="2088232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244,488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4626171"/>
            <a:ext cx="216024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738,580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8" idx="1"/>
          </p:cNvCxnSpPr>
          <p:nvPr/>
        </p:nvCxnSpPr>
        <p:spPr>
          <a:xfrm flipH="1">
            <a:off x="2339752" y="2132856"/>
            <a:ext cx="2376264" cy="874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1"/>
          </p:cNvCxnSpPr>
          <p:nvPr/>
        </p:nvCxnSpPr>
        <p:spPr>
          <a:xfrm flipH="1">
            <a:off x="2915816" y="3248980"/>
            <a:ext cx="1800200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1"/>
          </p:cNvCxnSpPr>
          <p:nvPr/>
        </p:nvCxnSpPr>
        <p:spPr>
          <a:xfrm flipH="1">
            <a:off x="3059832" y="4257092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220072" y="2492896"/>
            <a:ext cx="2448272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160 538,030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61781" y="1920514"/>
            <a:ext cx="1254135" cy="468052"/>
          </a:xfrm>
          <a:prstGeom prst="rect">
            <a:avLst/>
          </a:prstGeom>
          <a:solidFill>
            <a:srgbClr val="231A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99,4 %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203848" y="2852936"/>
            <a:ext cx="1080120" cy="3577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r>
              <a:rPr lang="uk-UA" b="1" dirty="0" smtClean="0">
                <a:solidFill>
                  <a:schemeClr val="tx1"/>
                </a:solidFill>
              </a:rPr>
              <a:t>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19872" y="3717032"/>
            <a:ext cx="1152128" cy="393720"/>
          </a:xfrm>
          <a:prstGeom prst="rect">
            <a:avLst/>
          </a:prstGeom>
          <a:solidFill>
            <a:srgbClr val="85D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0,5 %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399"/>
            <a:ext cx="8229600" cy="968372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231A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 </a:t>
            </a:r>
            <a:r>
              <a:rPr lang="uk-UA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РОЗВИТКУ</a:t>
            </a:r>
            <a:br>
              <a:rPr lang="uk-UA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rgbClr val="231A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solidFill>
                  <a:srgbClr val="231A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 рік – 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11 555 150,0 грн.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025771"/>
            <a:ext cx="3960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водопровідної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питної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по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вул.Зеленій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с.Південне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ПКД)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100 000,0 грн.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3" y="2492896"/>
            <a:ext cx="3960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водопровідної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вул.Калинова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с.Веселе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1 317 073,0 грн.</a:t>
            </a: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водопроводу  по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вул.Набережна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с.Криничувате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1 421 964,0 грн.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653136"/>
            <a:ext cx="471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водопроводу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с.Павлопілля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5 398 360,0 грн.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628800"/>
            <a:ext cx="411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електропостачання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гібридної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сонячної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електростанції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акумуляторними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батареями на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даху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Мозолевського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опорного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2 917 753,00 грн.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501008"/>
            <a:ext cx="3828229" cy="25382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5992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736x/d0/b9/82/d0b9821bab5baeca61623c331f8fa7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87824" y="2420888"/>
            <a:ext cx="3384376" cy="141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967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60648"/>
            <a:ext cx="8856984" cy="5040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  надходження загального фонду на 2026 рік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618" y="962106"/>
            <a:ext cx="2142857" cy="21428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08004" y="1041451"/>
            <a:ext cx="4140460" cy="1235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 на доходи з фізичних осіб 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116 677,700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08004" y="2553619"/>
            <a:ext cx="4068452" cy="875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 податки і збори 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42 190,620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46144" y="3573016"/>
            <a:ext cx="309634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Акцизний податок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1 200,240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08584" y="5259589"/>
            <a:ext cx="422385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 надходження </a:t>
            </a:r>
            <a:endParaRPr lang="uk-UA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469,470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504" y="3302365"/>
            <a:ext cx="2592288" cy="9144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160 538,030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483768" y="1547614"/>
            <a:ext cx="2889579" cy="12333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1"/>
          </p:cNvCxnSpPr>
          <p:nvPr/>
        </p:nvCxnSpPr>
        <p:spPr>
          <a:xfrm flipH="1" flipV="1">
            <a:off x="2906551" y="3958171"/>
            <a:ext cx="2539593" cy="720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915817" y="3007954"/>
            <a:ext cx="2039504" cy="5650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2915817" y="4445363"/>
            <a:ext cx="2160239" cy="10718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699792" y="1647916"/>
            <a:ext cx="1346448" cy="352893"/>
          </a:xfrm>
          <a:prstGeom prst="rect">
            <a:avLst/>
          </a:prstGeom>
          <a:solidFill>
            <a:srgbClr val="85D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72,7 %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46973" y="2733728"/>
            <a:ext cx="1346448" cy="352893"/>
          </a:xfrm>
          <a:prstGeom prst="rect">
            <a:avLst/>
          </a:prstGeom>
          <a:solidFill>
            <a:srgbClr val="85D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26,2 %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35569" y="3449026"/>
            <a:ext cx="1346448" cy="352893"/>
          </a:xfrm>
          <a:prstGeom prst="rect">
            <a:avLst/>
          </a:prstGeom>
          <a:solidFill>
            <a:srgbClr val="85D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0,7 %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35569" y="4487595"/>
            <a:ext cx="1346448" cy="352893"/>
          </a:xfrm>
          <a:prstGeom prst="rect">
            <a:avLst/>
          </a:prstGeom>
          <a:solidFill>
            <a:srgbClr val="85D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0,4 %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008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712968" cy="10257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місцевих податків і зборів на 2026 рік,</a:t>
            </a:r>
            <a:b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42 190,620 </a:t>
            </a:r>
            <a:r>
              <a:rPr lang="uk-UA" sz="32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32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844824"/>
            <a:ext cx="4968552" cy="29306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557,715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Податок на нерухоме майно</a:t>
            </a:r>
          </a:p>
          <a:p>
            <a:endPara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18 099,805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Плата за землю</a:t>
            </a:r>
          </a:p>
          <a:p>
            <a:endPara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23 533,1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Єдиний податок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516" y="2132856"/>
            <a:ext cx="2915816" cy="2915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988840"/>
            <a:ext cx="816308" cy="8163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2780928"/>
            <a:ext cx="865350" cy="8653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3717032"/>
            <a:ext cx="927413" cy="927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779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податку на доходи з фізичних осіб на 2026 рік, </a:t>
            </a: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116 677,700 </a:t>
            </a:r>
            <a:r>
              <a:rPr lang="uk-UA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412776"/>
            <a:ext cx="4896544" cy="4608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98 490,000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Податок на доходи із заробітної плати</a:t>
            </a:r>
          </a:p>
          <a:p>
            <a:endPara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15 800,000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Податок на доходи за паї</a:t>
            </a:r>
          </a:p>
          <a:p>
            <a:endPara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187,700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Податок на доходи за результатами річного декларування</a:t>
            </a:r>
          </a:p>
          <a:p>
            <a:endPara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2 200,0 </a:t>
            </a:r>
            <a:r>
              <a:rPr lang="uk-UA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Податок на доходи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вигляді МПЗ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295" y="2420888"/>
            <a:ext cx="3024336" cy="18251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455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60648"/>
            <a:ext cx="8856984" cy="5040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доходів спеціального фонду на 2026 рік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74832" y="1258268"/>
            <a:ext cx="4140460" cy="1898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 надходження бюджетних установ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82,988 </a:t>
            </a:r>
            <a:r>
              <a:rPr lang="uk-UA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33,9%</a:t>
            </a:r>
            <a:endParaRPr lang="ru-RU" sz="28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35996" y="1418778"/>
            <a:ext cx="4223855" cy="1650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Екологічний податок </a:t>
            </a:r>
            <a:endParaRPr lang="uk-UA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161,5 </a:t>
            </a:r>
            <a:r>
              <a:rPr lang="uk-UA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66,1%</a:t>
            </a:r>
            <a:endParaRPr lang="ru-RU" sz="28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75856" y="4686431"/>
            <a:ext cx="2736306" cy="9317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244,488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Соединительная линия уступом 26"/>
          <p:cNvCxnSpPr/>
          <p:nvPr/>
        </p:nvCxnSpPr>
        <p:spPr>
          <a:xfrm rot="16200000" flipH="1">
            <a:off x="2575441" y="3049295"/>
            <a:ext cx="1686546" cy="129382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 rot="5400000">
            <a:off x="4628828" y="3156150"/>
            <a:ext cx="1974579" cy="79208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33533"/>
            <a:ext cx="3040515" cy="181718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6381" y="5033533"/>
            <a:ext cx="2847619" cy="17187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3905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0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Міжбюджетні </a:t>
            </a:r>
            <a:r>
              <a:rPr 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трансферти</a:t>
            </a:r>
          </a:p>
          <a:p>
            <a:pPr algn="ctr"/>
            <a:r>
              <a:rPr 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бюджету </a:t>
            </a:r>
            <a:r>
              <a:rPr lang="uk-UA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Першотравневської</a:t>
            </a:r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</a:p>
          <a:p>
            <a:pPr algn="ctr"/>
            <a:r>
              <a:rPr 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рік, </a:t>
            </a:r>
            <a:r>
              <a:rPr lang="uk-UA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738,965 </a:t>
            </a:r>
            <a:r>
              <a:rPr lang="uk-UA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u="sng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067944" y="1412776"/>
            <a:ext cx="4896544" cy="2795444"/>
          </a:xfrm>
          <a:prstGeom prst="cloud">
            <a:avLst/>
          </a:prstGeom>
          <a:solidFill>
            <a:srgbClr val="231A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Субвенція з ОБ на пільгове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мед.обсл.осіб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постраждалих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внасл.аварії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ЧАЕС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2,385 </a:t>
            </a:r>
            <a:r>
              <a:rPr lang="uk-UA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755576" y="2996952"/>
            <a:ext cx="4176464" cy="2795444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Субвенція на спільне утримання об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єктів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спільного користування</a:t>
            </a:r>
          </a:p>
          <a:p>
            <a:pPr algn="ctr"/>
            <a:r>
              <a:rPr lang="uk-UA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736,580 </a:t>
            </a:r>
            <a:r>
              <a:rPr lang="uk-UA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448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3735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Видаткова</a:t>
            </a:r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бюджету з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міжбюджетних</a:t>
            </a:r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трансфертів</a:t>
            </a:r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161 521,483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898642" y="1758300"/>
            <a:ext cx="3817374" cy="118979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фонд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149 721,845 </a:t>
            </a:r>
            <a:r>
              <a:rPr lang="uk-UA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139952" y="2905140"/>
            <a:ext cx="4330772" cy="12439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 фонд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11 799,638 </a:t>
            </a:r>
            <a:r>
              <a:rPr lang="uk-UA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93096"/>
            <a:ext cx="5757727" cy="2467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519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0463" y="0"/>
            <a:ext cx="828489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800" b="1" dirty="0" err="1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видатків</a:t>
            </a:r>
            <a:r>
              <a:rPr lang="ru-RU" sz="2800" b="1" dirty="0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800" b="1" i="1" u="sng" dirty="0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фонду </a:t>
            </a:r>
          </a:p>
          <a:p>
            <a:pPr algn="ctr"/>
            <a:r>
              <a:rPr lang="ru-RU" sz="2800" b="1" dirty="0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2800" b="1" dirty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ершотравневської ТГ на 2026 рік</a:t>
            </a:r>
          </a:p>
          <a:p>
            <a:pPr algn="ctr"/>
            <a:r>
              <a:rPr lang="ru-RU" sz="2800" b="1" dirty="0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розрізі</a:t>
            </a:r>
            <a:r>
              <a:rPr lang="ru-RU" sz="2800" b="1" dirty="0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кодів</a:t>
            </a:r>
            <a:r>
              <a:rPr lang="ru-RU" sz="2800" b="1" dirty="0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800" b="1" dirty="0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класифікації</a:t>
            </a:r>
            <a:r>
              <a:rPr lang="ru-RU" sz="2800" b="1" dirty="0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/>
                <a:solidFill>
                  <a:srgbClr val="29E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видатків</a:t>
            </a:r>
            <a:endParaRPr lang="ru-RU" sz="2800" b="1" dirty="0">
              <a:ln/>
              <a:solidFill>
                <a:srgbClr val="29E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77251565"/>
              </p:ext>
            </p:extLst>
          </p:nvPr>
        </p:nvGraphicFramePr>
        <p:xfrm>
          <a:off x="467544" y="1484784"/>
          <a:ext cx="7848872" cy="4233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9334">
                  <a:extLst>
                    <a:ext uri="{9D8B030D-6E8A-4147-A177-3AD203B41FA5}">
                      <a16:colId xmlns="" xmlns:a16="http://schemas.microsoft.com/office/drawing/2014/main" val="2116248768"/>
                    </a:ext>
                  </a:extLst>
                </a:gridCol>
                <a:gridCol w="1221298">
                  <a:extLst>
                    <a:ext uri="{9D8B030D-6E8A-4147-A177-3AD203B41FA5}">
                      <a16:colId xmlns="" xmlns:a16="http://schemas.microsoft.com/office/drawing/2014/main" val="297853006"/>
                    </a:ext>
                  </a:extLst>
                </a:gridCol>
                <a:gridCol w="3338213">
                  <a:extLst>
                    <a:ext uri="{9D8B030D-6E8A-4147-A177-3AD203B41FA5}">
                      <a16:colId xmlns="" xmlns:a16="http://schemas.microsoft.com/office/drawing/2014/main" val="2174047269"/>
                    </a:ext>
                  </a:extLst>
                </a:gridCol>
                <a:gridCol w="1113883">
                  <a:extLst>
                    <a:ext uri="{9D8B030D-6E8A-4147-A177-3AD203B41FA5}">
                      <a16:colId xmlns="" xmlns:a16="http://schemas.microsoft.com/office/drawing/2014/main" val="327364263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501702108"/>
                    </a:ext>
                  </a:extLst>
                </a:gridCol>
              </a:tblGrid>
              <a:tr h="293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КЕКВ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видатків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Питома вага, 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30777711"/>
                  </a:ext>
                </a:extLst>
              </a:tr>
              <a:tr h="5879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2110, 2120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нарахуваннями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працівникам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бюджетної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сфери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73 619,492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27548343"/>
                  </a:ext>
                </a:extLst>
              </a:tr>
              <a:tr h="3417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комунальних послуг та енергоносіїв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27 382,274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91940053"/>
                  </a:ext>
                </a:extLst>
              </a:tr>
              <a:tr h="817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2220, 2230, 2700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окремі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захищені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видатки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медикаменти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перев"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язувальні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матеріали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харчування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закладах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освіти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соціальне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забезпечення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15 689,145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95391167"/>
                  </a:ext>
                </a:extLst>
              </a:tr>
              <a:tr h="633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2210, 2240, 2250, 2280, 2400, 2800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 поточні видатки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19 463,683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01157650"/>
                  </a:ext>
                </a:extLst>
              </a:tr>
              <a:tr h="6329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Субсидії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поточні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трансферти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12 484,951</a:t>
                      </a:r>
                    </a:p>
                    <a:p>
                      <a:pPr algn="l" fontAlgn="b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Міжбюджетні трансферти</a:t>
                      </a:r>
                      <a:r>
                        <a:rPr lang="uk-U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1 036,300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13 521,251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89930726"/>
                  </a:ext>
                </a:extLst>
              </a:tr>
              <a:tr h="632964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Придбання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обладнання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предметів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довгострокового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користування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3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149 721,845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77681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913200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</TotalTime>
  <Words>1071</Words>
  <Application>Microsoft Office PowerPoint</Application>
  <PresentationFormat>Экран (4:3)</PresentationFormat>
  <Paragraphs>226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Структура місцевих податків і зборів на 2026 рік, 42 190,620 тис.грн.</vt:lpstr>
      <vt:lpstr>Структура податку на доходи з фізичних осіб на 2026 рік, 116 677,700 тис.грн.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Видатки БЮДЖЕТУ РОЗВИТКУ  на 2026 рік – 11 555 150,0 грн.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183</cp:revision>
  <dcterms:created xsi:type="dcterms:W3CDTF">2023-12-14T12:15:34Z</dcterms:created>
  <dcterms:modified xsi:type="dcterms:W3CDTF">2025-12-18T10:37:22Z</dcterms:modified>
</cp:coreProperties>
</file>